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League Spartan" charset="1" panose="00000800000000000000"/>
      <p:regular r:id="rId29"/>
    </p:embeddedFont>
    <p:embeddedFont>
      <p:font typeface="Open Sans Bold" charset="1" panose="00000000000000000000"/>
      <p:regular r:id="rId30"/>
    </p:embeddedFont>
    <p:embeddedFont>
      <p:font typeface="Open Sans" charset="1" panose="000000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130300" y="4057750"/>
            <a:ext cx="3086100" cy="2171499"/>
            <a:chOff x="0" y="0"/>
            <a:chExt cx="812800" cy="571917"/>
          </a:xfrm>
        </p:grpSpPr>
        <p:sp>
          <p:nvSpPr>
            <p:cNvPr name="Freeform 4" id="4"/>
            <p:cNvSpPr/>
            <p:nvPr/>
          </p:nvSpPr>
          <p:spPr>
            <a:xfrm flipH="false" flipV="false" rot="0">
              <a:off x="0" y="0"/>
              <a:ext cx="812800" cy="571917"/>
            </a:xfrm>
            <a:custGeom>
              <a:avLst/>
              <a:gdLst/>
              <a:ahLst/>
              <a:cxnLst/>
              <a:rect r="r" b="b" t="t" l="l"/>
              <a:pathLst>
                <a:path h="571917" w="812800">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F4C81"/>
            </a:solidFill>
          </p:spPr>
        </p:sp>
        <p:sp>
          <p:nvSpPr>
            <p:cNvPr name="TextBox 5" id="5"/>
            <p:cNvSpPr txBox="true"/>
            <p:nvPr/>
          </p:nvSpPr>
          <p:spPr>
            <a:xfrm>
              <a:off x="0" y="-47625"/>
              <a:ext cx="812800" cy="619542"/>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6467343" y="4057750"/>
            <a:ext cx="3086100" cy="2171499"/>
            <a:chOff x="0" y="0"/>
            <a:chExt cx="812800" cy="571917"/>
          </a:xfrm>
        </p:grpSpPr>
        <p:sp>
          <p:nvSpPr>
            <p:cNvPr name="Freeform 7" id="7"/>
            <p:cNvSpPr/>
            <p:nvPr/>
          </p:nvSpPr>
          <p:spPr>
            <a:xfrm flipH="false" flipV="false" rot="0">
              <a:off x="0" y="0"/>
              <a:ext cx="812800" cy="571917"/>
            </a:xfrm>
            <a:custGeom>
              <a:avLst/>
              <a:gdLst/>
              <a:ahLst/>
              <a:cxnLst/>
              <a:rect r="r" b="b" t="t" l="l"/>
              <a:pathLst>
                <a:path h="571917" w="812800">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EB8316"/>
            </a:solidFill>
          </p:spPr>
        </p:sp>
        <p:sp>
          <p:nvSpPr>
            <p:cNvPr name="TextBox 8" id="8"/>
            <p:cNvSpPr txBox="true"/>
            <p:nvPr/>
          </p:nvSpPr>
          <p:spPr>
            <a:xfrm>
              <a:off x="0" y="-47625"/>
              <a:ext cx="812800" cy="619542"/>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3664749" y="3608063"/>
            <a:ext cx="10958502" cy="3070875"/>
          </a:xfrm>
          <a:custGeom>
            <a:avLst/>
            <a:gdLst/>
            <a:ahLst/>
            <a:cxnLst/>
            <a:rect r="r" b="b" t="t" l="l"/>
            <a:pathLst>
              <a:path h="3070875" w="10958502">
                <a:moveTo>
                  <a:pt x="0" y="0"/>
                </a:moveTo>
                <a:lnTo>
                  <a:pt x="10958502" y="0"/>
                </a:lnTo>
                <a:lnTo>
                  <a:pt x="10958502" y="3070874"/>
                </a:lnTo>
                <a:lnTo>
                  <a:pt x="0" y="3070874"/>
                </a:lnTo>
                <a:lnTo>
                  <a:pt x="0" y="0"/>
                </a:lnTo>
                <a:close/>
              </a:path>
            </a:pathLst>
          </a:custGeom>
          <a:blipFill>
            <a:blip r:embed="rId3"/>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26496" y="4216400"/>
            <a:ext cx="6666211" cy="1749425"/>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9. MARKETING &amp; </a:t>
            </a:r>
          </a:p>
          <a:p>
            <a:pPr algn="l">
              <a:lnSpc>
                <a:spcPts val="7000"/>
              </a:lnSpc>
            </a:pPr>
            <a:r>
              <a:rPr lang="en-US" b="true" sz="5000">
                <a:solidFill>
                  <a:srgbClr val="FFFFFF"/>
                </a:solidFill>
                <a:latin typeface="League Spartan"/>
                <a:ea typeface="League Spartan"/>
                <a:cs typeface="League Spartan"/>
                <a:sym typeface="League Spartan"/>
              </a:rPr>
              <a:t>PUBLICATIONS</a:t>
            </a:r>
          </a:p>
        </p:txBody>
      </p:sp>
      <p:sp>
        <p:nvSpPr>
          <p:cNvPr name="TextBox 10" id="10"/>
          <p:cNvSpPr txBox="true"/>
          <p:nvPr/>
        </p:nvSpPr>
        <p:spPr>
          <a:xfrm rot="0">
            <a:off x="6666871" y="3725164"/>
            <a:ext cx="11505228" cy="273189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will feature the Cities prominently and equally in </a:t>
            </a:r>
            <a:r>
              <a:rPr lang="en-US" sz="2799">
                <a:solidFill>
                  <a:srgbClr val="000000"/>
                </a:solidFill>
                <a:latin typeface="Open Sans"/>
                <a:ea typeface="Open Sans"/>
                <a:cs typeface="Open Sans"/>
                <a:sym typeface="Open Sans"/>
              </a:rPr>
              <a:t>a</a:t>
            </a:r>
            <a:r>
              <a:rPr lang="en-US" sz="2799">
                <a:solidFill>
                  <a:srgbClr val="000000"/>
                </a:solidFill>
                <a:latin typeface="Open Sans"/>
                <a:ea typeface="Open Sans"/>
                <a:cs typeface="Open Sans"/>
                <a:sym typeface="Open Sans"/>
              </a:rPr>
              <a:t>ll marketing collateral. AV EDGE shall provide quarterly documentation highlighting how and where the Cities have been promoted.</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25% of goal. YTD: 50% of goal.</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26496" y="4216400"/>
            <a:ext cx="6666211" cy="1749425"/>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10. GOVERNANCE </a:t>
            </a:r>
          </a:p>
          <a:p>
            <a:pPr algn="l">
              <a:lnSpc>
                <a:spcPts val="7000"/>
              </a:lnSpc>
            </a:pPr>
            <a:r>
              <a:rPr lang="en-US" b="true" sz="5000">
                <a:solidFill>
                  <a:srgbClr val="FFFFFF"/>
                </a:solidFill>
                <a:latin typeface="League Spartan"/>
                <a:ea typeface="League Spartan"/>
                <a:cs typeface="League Spartan"/>
                <a:sym typeface="League Spartan"/>
              </a:rPr>
              <a:t>REPRESENTATION</a:t>
            </a:r>
          </a:p>
        </p:txBody>
      </p:sp>
      <p:sp>
        <p:nvSpPr>
          <p:cNvPr name="TextBox 10" id="10"/>
          <p:cNvSpPr txBox="true"/>
          <p:nvPr/>
        </p:nvSpPr>
        <p:spPr>
          <a:xfrm rot="0">
            <a:off x="6792707" y="3448939"/>
            <a:ext cx="11395122" cy="32843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Each city shall have a designated seat on the Executive Committee and Board of Directors. Voting rights are not limited to the listed designee, any city staff member may be designated to attend and carry the city’s vote at any meeting.</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25% of goal. YTD: 50% of goal.</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City of Palmdale Designee: </a:t>
            </a:r>
            <a:r>
              <a:rPr lang="en-US" sz="2799">
                <a:solidFill>
                  <a:srgbClr val="000000"/>
                </a:solidFill>
                <a:latin typeface="Open Sans"/>
                <a:ea typeface="Open Sans"/>
                <a:cs typeface="Open Sans"/>
                <a:sym typeface="Open Sans"/>
              </a:rPr>
              <a:t>Zach Glynn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8760517" y="4321175"/>
            <a:ext cx="8169933" cy="5443218"/>
          </a:xfrm>
          <a:custGeom>
            <a:avLst/>
            <a:gdLst/>
            <a:ahLst/>
            <a:cxnLst/>
            <a:rect r="r" b="b" t="t" l="l"/>
            <a:pathLst>
              <a:path h="5443218" w="8169933">
                <a:moveTo>
                  <a:pt x="0" y="0"/>
                </a:moveTo>
                <a:lnTo>
                  <a:pt x="8169933" y="0"/>
                </a:lnTo>
                <a:lnTo>
                  <a:pt x="8169933" y="5443218"/>
                </a:lnTo>
                <a:lnTo>
                  <a:pt x="0" y="5443218"/>
                </a:lnTo>
                <a:lnTo>
                  <a:pt x="0" y="0"/>
                </a:lnTo>
                <a:close/>
              </a:path>
            </a:pathLst>
          </a:custGeom>
          <a:blipFill>
            <a:blip r:embed="rId3"/>
            <a:stretch>
              <a:fillRect l="0" t="0" r="0" b="0"/>
            </a:stretch>
          </a:blipFill>
        </p:spPr>
      </p:sp>
      <p:sp>
        <p:nvSpPr>
          <p:cNvPr name="TextBox 10" id="10"/>
          <p:cNvSpPr txBox="true"/>
          <p:nvPr/>
        </p:nvSpPr>
        <p:spPr>
          <a:xfrm rot="0">
            <a:off x="126496" y="4216400"/>
            <a:ext cx="6666211" cy="1749425"/>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11. LABOR MARKET </a:t>
            </a:r>
          </a:p>
          <a:p>
            <a:pPr algn="l">
              <a:lnSpc>
                <a:spcPts val="7000"/>
              </a:lnSpc>
            </a:pPr>
            <a:r>
              <a:rPr lang="en-US" b="true" sz="5000">
                <a:solidFill>
                  <a:srgbClr val="FFFFFF"/>
                </a:solidFill>
                <a:latin typeface="League Spartan"/>
                <a:ea typeface="League Spartan"/>
                <a:cs typeface="League Spartan"/>
                <a:sym typeface="League Spartan"/>
              </a:rPr>
              <a:t>STUDY</a:t>
            </a:r>
          </a:p>
        </p:txBody>
      </p:sp>
      <p:sp>
        <p:nvSpPr>
          <p:cNvPr name="TextBox 11" id="11"/>
          <p:cNvSpPr txBox="true"/>
          <p:nvPr/>
        </p:nvSpPr>
        <p:spPr>
          <a:xfrm rot="0">
            <a:off x="6792707" y="1720611"/>
            <a:ext cx="11395122" cy="21794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compile and publish a Labor Market Study every two years. Last LMS published in Spring 2025. Can be found online at www.avedgeca.org</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No activity until Fall 2026.</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26496" y="4216400"/>
            <a:ext cx="6666211" cy="1749425"/>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12. CITY MEETING</a:t>
            </a:r>
          </a:p>
          <a:p>
            <a:pPr algn="l">
              <a:lnSpc>
                <a:spcPts val="7000"/>
              </a:lnSpc>
            </a:pPr>
            <a:r>
              <a:rPr lang="en-US" b="true" sz="5000">
                <a:solidFill>
                  <a:srgbClr val="FFFFFF"/>
                </a:solidFill>
                <a:latin typeface="League Spartan"/>
                <a:ea typeface="League Spartan"/>
                <a:cs typeface="League Spartan"/>
                <a:sym typeface="League Spartan"/>
              </a:rPr>
              <a:t>PARTICIPATION</a:t>
            </a:r>
          </a:p>
        </p:txBody>
      </p:sp>
      <p:sp>
        <p:nvSpPr>
          <p:cNvPr name="TextBox 10" id="10"/>
          <p:cNvSpPr txBox="true"/>
          <p:nvPr/>
        </p:nvSpPr>
        <p:spPr>
          <a:xfrm rot="0">
            <a:off x="6735557" y="4001389"/>
            <a:ext cx="11552443" cy="21794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Deliverables shall include meeting reports with identified opportunities, recommended </a:t>
            </a:r>
            <a:r>
              <a:rPr lang="en-US" sz="2799">
                <a:solidFill>
                  <a:srgbClr val="000000"/>
                </a:solidFill>
                <a:latin typeface="Open Sans"/>
                <a:ea typeface="Open Sans"/>
                <a:cs typeface="Open Sans"/>
                <a:sym typeface="Open Sans"/>
              </a:rPr>
              <a:t>ac</a:t>
            </a:r>
            <a:r>
              <a:rPr lang="en-US" sz="2799">
                <a:solidFill>
                  <a:srgbClr val="000000"/>
                </a:solidFill>
                <a:latin typeface="Open Sans"/>
                <a:ea typeface="Open Sans"/>
                <a:cs typeface="Open Sans"/>
                <a:sym typeface="Open Sans"/>
              </a:rPr>
              <a:t>tion items, and documentation of stakeholder interactions.</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25% of goal. YTD: 50% of goal.</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8517038" y="4558091"/>
            <a:ext cx="8013702" cy="5339129"/>
          </a:xfrm>
          <a:custGeom>
            <a:avLst/>
            <a:gdLst/>
            <a:ahLst/>
            <a:cxnLst/>
            <a:rect r="r" b="b" t="t" l="l"/>
            <a:pathLst>
              <a:path h="5339129" w="8013702">
                <a:moveTo>
                  <a:pt x="0" y="0"/>
                </a:moveTo>
                <a:lnTo>
                  <a:pt x="8013702" y="0"/>
                </a:lnTo>
                <a:lnTo>
                  <a:pt x="8013702" y="5339129"/>
                </a:lnTo>
                <a:lnTo>
                  <a:pt x="0" y="5339129"/>
                </a:lnTo>
                <a:lnTo>
                  <a:pt x="0" y="0"/>
                </a:lnTo>
                <a:close/>
              </a:path>
            </a:pathLst>
          </a:custGeom>
          <a:blipFill>
            <a:blip r:embed="rId3"/>
            <a:stretch>
              <a:fillRect l="0" t="0" r="0" b="0"/>
            </a:stretch>
          </a:blipFill>
        </p:spPr>
      </p:sp>
      <p:sp>
        <p:nvSpPr>
          <p:cNvPr name="TextBox 10" id="10"/>
          <p:cNvSpPr txBox="true"/>
          <p:nvPr/>
        </p:nvSpPr>
        <p:spPr>
          <a:xfrm rot="0">
            <a:off x="126496" y="4216400"/>
            <a:ext cx="6666211" cy="1749425"/>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13. INDUSTRY</a:t>
            </a:r>
          </a:p>
          <a:p>
            <a:pPr algn="l">
              <a:lnSpc>
                <a:spcPts val="7000"/>
              </a:lnSpc>
            </a:pPr>
            <a:r>
              <a:rPr lang="en-US" b="true" sz="5000">
                <a:solidFill>
                  <a:srgbClr val="FFFFFF"/>
                </a:solidFill>
                <a:latin typeface="League Spartan"/>
                <a:ea typeface="League Spartan"/>
                <a:cs typeface="League Spartan"/>
                <a:sym typeface="League Spartan"/>
              </a:rPr>
              <a:t>DEEP DIVES</a:t>
            </a:r>
          </a:p>
        </p:txBody>
      </p:sp>
      <p:sp>
        <p:nvSpPr>
          <p:cNvPr name="TextBox 11" id="11"/>
          <p:cNvSpPr txBox="true"/>
          <p:nvPr/>
        </p:nvSpPr>
        <p:spPr>
          <a:xfrm rot="0">
            <a:off x="6666871" y="1720611"/>
            <a:ext cx="11395122" cy="21794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host two industry specific deep dive roundtables per year to discuss industry needs, identify gaps, develop </a:t>
            </a:r>
            <a:r>
              <a:rPr lang="en-US" sz="2799">
                <a:solidFill>
                  <a:srgbClr val="000000"/>
                </a:solidFill>
                <a:latin typeface="Open Sans"/>
                <a:ea typeface="Open Sans"/>
                <a:cs typeface="Open Sans"/>
                <a:sym typeface="Open Sans"/>
              </a:rPr>
              <a:t>ac</a:t>
            </a:r>
            <a:r>
              <a:rPr lang="en-US" sz="2799">
                <a:solidFill>
                  <a:srgbClr val="000000"/>
                </a:solidFill>
                <a:latin typeface="Open Sans"/>
                <a:ea typeface="Open Sans"/>
                <a:cs typeface="Open Sans"/>
                <a:sym typeface="Open Sans"/>
              </a:rPr>
              <a:t>tion items and report back to the cities.</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0% of goal. YTD: 0% of goal.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26496" y="3773488"/>
            <a:ext cx="6666211" cy="2635250"/>
          </a:xfrm>
          <a:prstGeom prst="rect">
            <a:avLst/>
          </a:prstGeom>
        </p:spPr>
        <p:txBody>
          <a:bodyPr anchor="t" rtlCol="false" tIns="0" lIns="0" bIns="0" rIns="0">
            <a:spAutoFit/>
          </a:bodyPr>
          <a:lstStyle/>
          <a:p>
            <a:pPr algn="l">
              <a:lnSpc>
                <a:spcPts val="7000"/>
              </a:lnSpc>
            </a:pPr>
            <a:r>
              <a:rPr lang="en-US" b="true" sz="5000">
                <a:solidFill>
                  <a:srgbClr val="FFFFFF"/>
                </a:solidFill>
                <a:latin typeface="League Spartan"/>
                <a:ea typeface="League Spartan"/>
                <a:cs typeface="League Spartan"/>
                <a:sym typeface="League Spartan"/>
              </a:rPr>
              <a:t>14. REGIONAL FILM INDUSTRY ENGAGEMENT</a:t>
            </a:r>
          </a:p>
        </p:txBody>
      </p:sp>
      <p:sp>
        <p:nvSpPr>
          <p:cNvPr name="TextBox 10" id="10"/>
          <p:cNvSpPr txBox="true"/>
          <p:nvPr/>
        </p:nvSpPr>
        <p:spPr>
          <a:xfrm rot="0">
            <a:off x="6792707" y="3725164"/>
            <a:ext cx="11395122" cy="273189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host one film industry roundtable per year to discuss strategies to expand filming in the region, discuss industry needs, identify gaps, develop </a:t>
            </a:r>
            <a:r>
              <a:rPr lang="en-US" sz="2799">
                <a:solidFill>
                  <a:srgbClr val="000000"/>
                </a:solidFill>
                <a:latin typeface="Open Sans"/>
                <a:ea typeface="Open Sans"/>
                <a:cs typeface="Open Sans"/>
                <a:sym typeface="Open Sans"/>
              </a:rPr>
              <a:t>ac</a:t>
            </a:r>
            <a:r>
              <a:rPr lang="en-US" sz="2799">
                <a:solidFill>
                  <a:srgbClr val="000000"/>
                </a:solidFill>
                <a:latin typeface="Open Sans"/>
                <a:ea typeface="Open Sans"/>
                <a:cs typeface="Open Sans"/>
                <a:sym typeface="Open Sans"/>
              </a:rPr>
              <a:t>tion items and report back to the cities. </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0% of goal. YTD: 0% of goal.</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26496" y="4216400"/>
            <a:ext cx="6666211" cy="2635250"/>
          </a:xfrm>
          <a:prstGeom prst="rect">
            <a:avLst/>
          </a:prstGeom>
        </p:spPr>
        <p:txBody>
          <a:bodyPr anchor="t" rtlCol="false" tIns="0" lIns="0" bIns="0" rIns="0">
            <a:spAutoFit/>
          </a:bodyPr>
          <a:lstStyle/>
          <a:p>
            <a:pPr algn="l">
              <a:lnSpc>
                <a:spcPts val="7000"/>
              </a:lnSpc>
            </a:pPr>
            <a:r>
              <a:rPr lang="en-US" b="true" sz="5000">
                <a:solidFill>
                  <a:srgbClr val="FFFFFF"/>
                </a:solidFill>
                <a:latin typeface="League Spartan"/>
                <a:ea typeface="League Spartan"/>
                <a:cs typeface="League Spartan"/>
                <a:sym typeface="League Spartan"/>
              </a:rPr>
              <a:t>15. STARTUP &amp; SMALL BUSINESS SUPPORT</a:t>
            </a:r>
          </a:p>
        </p:txBody>
      </p:sp>
      <p:sp>
        <p:nvSpPr>
          <p:cNvPr name="TextBox 10" id="10"/>
          <p:cNvSpPr txBox="true"/>
          <p:nvPr/>
        </p:nvSpPr>
        <p:spPr>
          <a:xfrm rot="0">
            <a:off x="6541035" y="2896489"/>
            <a:ext cx="11395122" cy="43892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coordinate efforts with MOU Partners to support and bring awareness to programs offered by organizations, including but not limited to the Small Business Development Center and America’s Job Center of California. AV EDGE shall provide links on their website and develop flyers </a:t>
            </a:r>
            <a:r>
              <a:rPr lang="en-US" sz="2799">
                <a:solidFill>
                  <a:srgbClr val="000000"/>
                </a:solidFill>
                <a:latin typeface="Open Sans"/>
                <a:ea typeface="Open Sans"/>
                <a:cs typeface="Open Sans"/>
                <a:sym typeface="Open Sans"/>
              </a:rPr>
              <a:t>and informa</a:t>
            </a:r>
            <a:r>
              <a:rPr lang="en-US" sz="2799">
                <a:solidFill>
                  <a:srgbClr val="000000"/>
                </a:solidFill>
                <a:latin typeface="Open Sans"/>
                <a:ea typeface="Open Sans"/>
                <a:cs typeface="Open Sans"/>
                <a:sym typeface="Open Sans"/>
              </a:rPr>
              <a:t>tion compiling these and similar programs for tech and small business start-ups.</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25% of goal. YTD: 50% of goal.</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7482055" y="5444847"/>
            <a:ext cx="10016426" cy="4544953"/>
          </a:xfrm>
          <a:custGeom>
            <a:avLst/>
            <a:gdLst/>
            <a:ahLst/>
            <a:cxnLst/>
            <a:rect r="r" b="b" t="t" l="l"/>
            <a:pathLst>
              <a:path h="4544953" w="10016426">
                <a:moveTo>
                  <a:pt x="0" y="0"/>
                </a:moveTo>
                <a:lnTo>
                  <a:pt x="10016426" y="0"/>
                </a:lnTo>
                <a:lnTo>
                  <a:pt x="10016426" y="4544953"/>
                </a:lnTo>
                <a:lnTo>
                  <a:pt x="0" y="4544953"/>
                </a:lnTo>
                <a:lnTo>
                  <a:pt x="0" y="0"/>
                </a:lnTo>
                <a:close/>
              </a:path>
            </a:pathLst>
          </a:custGeom>
          <a:blipFill>
            <a:blip r:embed="rId3"/>
            <a:stretch>
              <a:fillRect l="0" t="0" r="0" b="0"/>
            </a:stretch>
          </a:blipFill>
        </p:spPr>
      </p:sp>
      <p:sp>
        <p:nvSpPr>
          <p:cNvPr name="TextBox 10" id="10"/>
          <p:cNvSpPr txBox="true"/>
          <p:nvPr/>
        </p:nvSpPr>
        <p:spPr>
          <a:xfrm rot="0">
            <a:off x="126496" y="4216400"/>
            <a:ext cx="6666211" cy="2635250"/>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16. WORKFORCE</a:t>
            </a:r>
          </a:p>
          <a:p>
            <a:pPr algn="l">
              <a:lnSpc>
                <a:spcPts val="7000"/>
              </a:lnSpc>
            </a:pPr>
            <a:r>
              <a:rPr lang="en-US" sz="5000" b="true">
                <a:solidFill>
                  <a:srgbClr val="FFFFFF"/>
                </a:solidFill>
                <a:latin typeface="League Spartan"/>
                <a:ea typeface="League Spartan"/>
                <a:cs typeface="League Spartan"/>
                <a:sym typeface="League Spartan"/>
              </a:rPr>
              <a:t>DEVELOPMENT</a:t>
            </a:r>
          </a:p>
          <a:p>
            <a:pPr algn="l">
              <a:lnSpc>
                <a:spcPts val="7000"/>
              </a:lnSpc>
            </a:pPr>
            <a:r>
              <a:rPr lang="en-US" b="true" sz="5000">
                <a:solidFill>
                  <a:srgbClr val="FFFFFF"/>
                </a:solidFill>
                <a:latin typeface="League Spartan"/>
                <a:ea typeface="League Spartan"/>
                <a:cs typeface="League Spartan"/>
                <a:sym typeface="League Spartan"/>
              </a:rPr>
              <a:t>ADVOCACY</a:t>
            </a:r>
          </a:p>
        </p:txBody>
      </p:sp>
      <p:sp>
        <p:nvSpPr>
          <p:cNvPr name="TextBox 11" id="11"/>
          <p:cNvSpPr txBox="true"/>
          <p:nvPr/>
        </p:nvSpPr>
        <p:spPr>
          <a:xfrm rot="0">
            <a:off x="6792707" y="1419833"/>
            <a:ext cx="11395122" cy="32843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Deliverables shall include a summary of activities, employer feedback, and recommendations to align programs with local workforce needs. Deliverables shall also include summaries of key discussions, space </a:t>
            </a:r>
            <a:r>
              <a:rPr lang="en-US" sz="2799">
                <a:solidFill>
                  <a:srgbClr val="000000"/>
                </a:solidFill>
                <a:latin typeface="Open Sans"/>
                <a:ea typeface="Open Sans"/>
                <a:cs typeface="Open Sans"/>
                <a:sym typeface="Open Sans"/>
              </a:rPr>
              <a:t>and fa</a:t>
            </a:r>
            <a:r>
              <a:rPr lang="en-US" sz="2799">
                <a:solidFill>
                  <a:srgbClr val="000000"/>
                </a:solidFill>
                <a:latin typeface="Open Sans"/>
                <a:ea typeface="Open Sans"/>
                <a:cs typeface="Open Sans"/>
                <a:sym typeface="Open Sans"/>
              </a:rPr>
              <a:t>cility requirements based on feedback.</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25% of goal. YTD: 50% of goal.</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07446" y="4225925"/>
            <a:ext cx="6666211" cy="1581149"/>
          </a:xfrm>
          <a:prstGeom prst="rect">
            <a:avLst/>
          </a:prstGeom>
        </p:spPr>
        <p:txBody>
          <a:bodyPr anchor="t" rtlCol="false" tIns="0" lIns="0" bIns="0" rIns="0">
            <a:spAutoFit/>
          </a:bodyPr>
          <a:lstStyle/>
          <a:p>
            <a:pPr algn="l">
              <a:lnSpc>
                <a:spcPts val="6300"/>
              </a:lnSpc>
            </a:pPr>
            <a:r>
              <a:rPr lang="en-US" b="true" sz="4500">
                <a:solidFill>
                  <a:srgbClr val="FFFFFF"/>
                </a:solidFill>
                <a:latin typeface="League Spartan"/>
                <a:ea typeface="League Spartan"/>
                <a:cs typeface="League Spartan"/>
                <a:sym typeface="League Spartan"/>
              </a:rPr>
              <a:t>17. TRANSPORTATION ADVOCACY</a:t>
            </a:r>
          </a:p>
        </p:txBody>
      </p:sp>
      <p:sp>
        <p:nvSpPr>
          <p:cNvPr name="TextBox 10" id="10"/>
          <p:cNvSpPr txBox="true"/>
          <p:nvPr/>
        </p:nvSpPr>
        <p:spPr>
          <a:xfrm rot="0">
            <a:off x="6773657" y="4072763"/>
            <a:ext cx="11395122" cy="2036699"/>
          </a:xfrm>
          <a:prstGeom prst="rect">
            <a:avLst/>
          </a:prstGeom>
        </p:spPr>
        <p:txBody>
          <a:bodyPr anchor="t" rtlCol="false" tIns="0" lIns="0" bIns="0" rIns="0">
            <a:spAutoFit/>
          </a:bodyPr>
          <a:lstStyle/>
          <a:p>
            <a:pPr algn="l" marL="561339" indent="-280669" lvl="1">
              <a:lnSpc>
                <a:spcPts val="4107"/>
              </a:lnSpc>
              <a:buFont typeface="Arial"/>
              <a:buChar char="•"/>
            </a:pPr>
            <a:r>
              <a:rPr lang="en-US" b="true" sz="2599">
                <a:solidFill>
                  <a:srgbClr val="000000"/>
                </a:solidFill>
                <a:latin typeface="Open Sans Bold"/>
                <a:ea typeface="Open Sans Bold"/>
                <a:cs typeface="Open Sans Bold"/>
                <a:sym typeface="Open Sans Bold"/>
              </a:rPr>
              <a:t>Deliverable</a:t>
            </a:r>
            <a:r>
              <a:rPr lang="en-US" sz="2599">
                <a:solidFill>
                  <a:srgbClr val="000000"/>
                </a:solidFill>
                <a:latin typeface="Open Sans"/>
                <a:ea typeface="Open Sans"/>
                <a:cs typeface="Open Sans"/>
                <a:sym typeface="Open Sans"/>
              </a:rPr>
              <a:t>: Deliverables shall include a summary of advocacy efforts, a list of meetings coordinated, and recommended next steps</a:t>
            </a:r>
            <a:r>
              <a:rPr lang="en-US" sz="2599">
                <a:solidFill>
                  <a:srgbClr val="000000"/>
                </a:solidFill>
                <a:latin typeface="Open Sans"/>
                <a:ea typeface="Open Sans"/>
                <a:cs typeface="Open Sans"/>
                <a:sym typeface="Open Sans"/>
              </a:rPr>
              <a:t> </a:t>
            </a:r>
            <a:r>
              <a:rPr lang="en-US" sz="2599">
                <a:solidFill>
                  <a:srgbClr val="000000"/>
                </a:solidFill>
                <a:latin typeface="Open Sans"/>
                <a:ea typeface="Open Sans"/>
                <a:cs typeface="Open Sans"/>
                <a:sym typeface="Open Sans"/>
              </a:rPr>
              <a:t>to keep projects moving forward.</a:t>
            </a:r>
          </a:p>
          <a:p>
            <a:pPr algn="l" marL="561339" indent="-280669" lvl="1">
              <a:lnSpc>
                <a:spcPts val="4107"/>
              </a:lnSpc>
              <a:buFont typeface="Arial"/>
              <a:buChar char="•"/>
            </a:pPr>
            <a:r>
              <a:rPr lang="en-US" b="true" sz="2599">
                <a:solidFill>
                  <a:srgbClr val="000000"/>
                </a:solidFill>
                <a:latin typeface="Open Sans Bold"/>
                <a:ea typeface="Open Sans Bold"/>
                <a:cs typeface="Open Sans Bold"/>
                <a:sym typeface="Open Sans Bold"/>
              </a:rPr>
              <a:t>Status</a:t>
            </a:r>
            <a:r>
              <a:rPr lang="en-US" sz="2599">
                <a:solidFill>
                  <a:srgbClr val="000000"/>
                </a:solidFill>
                <a:latin typeface="Open Sans"/>
                <a:ea typeface="Open Sans"/>
                <a:cs typeface="Open Sans"/>
                <a:sym typeface="Open Sans"/>
              </a:rPr>
              <a:t>: Q2: 25% of goal. YTD: 50% of goal.</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26496" y="4216400"/>
            <a:ext cx="6666211" cy="1749425"/>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18. COMMUNITY</a:t>
            </a:r>
          </a:p>
          <a:p>
            <a:pPr algn="l">
              <a:lnSpc>
                <a:spcPts val="7000"/>
              </a:lnSpc>
            </a:pPr>
            <a:r>
              <a:rPr lang="en-US" b="true" sz="5000">
                <a:solidFill>
                  <a:srgbClr val="FFFFFF"/>
                </a:solidFill>
                <a:latin typeface="League Spartan"/>
                <a:ea typeface="League Spartan"/>
                <a:cs typeface="League Spartan"/>
                <a:sym typeface="League Spartan"/>
              </a:rPr>
              <a:t>CALENDAR</a:t>
            </a:r>
          </a:p>
        </p:txBody>
      </p:sp>
      <p:sp>
        <p:nvSpPr>
          <p:cNvPr name="TextBox 10" id="10"/>
          <p:cNvSpPr txBox="true"/>
          <p:nvPr/>
        </p:nvSpPr>
        <p:spPr>
          <a:xfrm rot="0">
            <a:off x="6792707" y="2344039"/>
            <a:ext cx="11395122" cy="54941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establish an online community calendar with AI and automatic input functionality to seamlessly incorporate local government, civic organizations and regional events to populate </a:t>
            </a:r>
            <a:r>
              <a:rPr lang="en-US" sz="2799">
                <a:solidFill>
                  <a:srgbClr val="000000"/>
                </a:solidFill>
                <a:latin typeface="Open Sans"/>
                <a:ea typeface="Open Sans"/>
                <a:cs typeface="Open Sans"/>
                <a:sym typeface="Open Sans"/>
              </a:rPr>
              <a:t>a </a:t>
            </a:r>
            <a:r>
              <a:rPr lang="en-US" sz="2799">
                <a:solidFill>
                  <a:srgbClr val="000000"/>
                </a:solidFill>
                <a:latin typeface="Open Sans"/>
                <a:ea typeface="Open Sans"/>
                <a:cs typeface="Open Sans"/>
                <a:sym typeface="Open Sans"/>
              </a:rPr>
              <a:t>comprehensive Antelope Valley community Calendar.  </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Ongoing: Q2: 25% of goal. YTD: 50% of goal. We have connected the City of Palmdale’s RSS to the community calendar. Still working on City of Lancaster but have learned what the hurdles are within local government to ensure the right individuals are brought in to speed things up.</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337822" y="4703128"/>
            <a:ext cx="7216255" cy="778509"/>
          </a:xfrm>
          <a:prstGeom prst="rect">
            <a:avLst/>
          </a:prstGeom>
        </p:spPr>
        <p:txBody>
          <a:bodyPr anchor="t" rtlCol="false" tIns="0" lIns="0" bIns="0" rIns="0">
            <a:spAutoFit/>
          </a:bodyPr>
          <a:lstStyle/>
          <a:p>
            <a:pPr algn="l" marL="993146" indent="-496573" lvl="1">
              <a:lnSpc>
                <a:spcPts val="6440"/>
              </a:lnSpc>
              <a:buAutoNum type="arabicPeriod" startAt="1"/>
            </a:pPr>
            <a:r>
              <a:rPr lang="en-US" sz="4600">
                <a:solidFill>
                  <a:srgbClr val="FFFFFF"/>
                </a:solidFill>
                <a:latin typeface="League Spartan"/>
                <a:ea typeface="League Spartan"/>
                <a:cs typeface="League Spartan"/>
                <a:sym typeface="League Spartan"/>
              </a:rPr>
              <a:t>LEAD GENERATION</a:t>
            </a:r>
          </a:p>
        </p:txBody>
      </p:sp>
      <p:sp>
        <p:nvSpPr>
          <p:cNvPr name="TextBox 10" id="10"/>
          <p:cNvSpPr txBox="true"/>
          <p:nvPr/>
        </p:nvSpPr>
        <p:spPr>
          <a:xfrm rot="0">
            <a:off x="7138268" y="4001389"/>
            <a:ext cx="10561458" cy="21794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will refer economic development leads to the City within one week.</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Leads Generated This Quarter</a:t>
            </a:r>
            <a:r>
              <a:rPr lang="en-US" sz="2799">
                <a:solidFill>
                  <a:srgbClr val="000000"/>
                </a:solidFill>
                <a:latin typeface="Open Sans"/>
                <a:ea typeface="Open Sans"/>
                <a:cs typeface="Open Sans"/>
                <a:sym typeface="Open Sans"/>
              </a:rPr>
              <a:t>: 1</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25% of goal. YTD: 50% of goal.</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8530049" y="5023795"/>
            <a:ext cx="7635562" cy="5087193"/>
          </a:xfrm>
          <a:custGeom>
            <a:avLst/>
            <a:gdLst/>
            <a:ahLst/>
            <a:cxnLst/>
            <a:rect r="r" b="b" t="t" l="l"/>
            <a:pathLst>
              <a:path h="5087193" w="7635562">
                <a:moveTo>
                  <a:pt x="0" y="0"/>
                </a:moveTo>
                <a:lnTo>
                  <a:pt x="7635562" y="0"/>
                </a:lnTo>
                <a:lnTo>
                  <a:pt x="7635562" y="5087193"/>
                </a:lnTo>
                <a:lnTo>
                  <a:pt x="0" y="5087193"/>
                </a:lnTo>
                <a:lnTo>
                  <a:pt x="0" y="0"/>
                </a:lnTo>
                <a:close/>
              </a:path>
            </a:pathLst>
          </a:custGeom>
          <a:blipFill>
            <a:blip r:embed="rId3"/>
            <a:stretch>
              <a:fillRect l="0" t="0" r="0" b="0"/>
            </a:stretch>
          </a:blipFill>
        </p:spPr>
      </p:sp>
      <p:sp>
        <p:nvSpPr>
          <p:cNvPr name="TextBox 10" id="10"/>
          <p:cNvSpPr txBox="true"/>
          <p:nvPr/>
        </p:nvSpPr>
        <p:spPr>
          <a:xfrm rot="0">
            <a:off x="192298" y="4659313"/>
            <a:ext cx="6666211" cy="863600"/>
          </a:xfrm>
          <a:prstGeom prst="rect">
            <a:avLst/>
          </a:prstGeom>
        </p:spPr>
        <p:txBody>
          <a:bodyPr anchor="t" rtlCol="false" tIns="0" lIns="0" bIns="0" rIns="0">
            <a:spAutoFit/>
          </a:bodyPr>
          <a:lstStyle/>
          <a:p>
            <a:pPr algn="l">
              <a:lnSpc>
                <a:spcPts val="7000"/>
              </a:lnSpc>
            </a:pPr>
            <a:r>
              <a:rPr lang="en-US" b="true" sz="5000">
                <a:solidFill>
                  <a:srgbClr val="FFFFFF"/>
                </a:solidFill>
                <a:latin typeface="League Spartan"/>
                <a:ea typeface="League Spartan"/>
                <a:cs typeface="League Spartan"/>
                <a:sym typeface="League Spartan"/>
              </a:rPr>
              <a:t>19. ADVOCACY</a:t>
            </a:r>
          </a:p>
        </p:txBody>
      </p:sp>
      <p:sp>
        <p:nvSpPr>
          <p:cNvPr name="TextBox 11" id="11"/>
          <p:cNvSpPr txBox="true"/>
          <p:nvPr/>
        </p:nvSpPr>
        <p:spPr>
          <a:xfrm rot="0">
            <a:off x="6650269" y="1261432"/>
            <a:ext cx="11395122" cy="32843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provide support letters for local government and civic organization grant applications, assess and provide input on state and federal legislation. Support letters</a:t>
            </a:r>
            <a:r>
              <a:rPr lang="en-US" sz="2799">
                <a:solidFill>
                  <a:srgbClr val="000000"/>
                </a:solidFill>
                <a:latin typeface="Open Sans"/>
                <a:ea typeface="Open Sans"/>
                <a:cs typeface="Open Sans"/>
                <a:sym typeface="Open Sans"/>
              </a:rPr>
              <a:t> </a:t>
            </a:r>
            <a:r>
              <a:rPr lang="en-US" sz="2799">
                <a:solidFill>
                  <a:srgbClr val="000000"/>
                </a:solidFill>
                <a:latin typeface="Open Sans"/>
                <a:ea typeface="Open Sans"/>
                <a:cs typeface="Open Sans"/>
                <a:sym typeface="Open Sans"/>
              </a:rPr>
              <a:t>requested by the cities shall be provided within three (3) business days.</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Ongoing. Q2: 25% of goal. YTD: 50% of goal.</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26496" y="3773488"/>
            <a:ext cx="6666211" cy="2635250"/>
          </a:xfrm>
          <a:prstGeom prst="rect">
            <a:avLst/>
          </a:prstGeom>
        </p:spPr>
        <p:txBody>
          <a:bodyPr anchor="t" rtlCol="false" tIns="0" lIns="0" bIns="0" rIns="0">
            <a:spAutoFit/>
          </a:bodyPr>
          <a:lstStyle/>
          <a:p>
            <a:pPr algn="l">
              <a:lnSpc>
                <a:spcPts val="7000"/>
              </a:lnSpc>
            </a:pPr>
            <a:r>
              <a:rPr lang="en-US" b="true" sz="5000">
                <a:solidFill>
                  <a:srgbClr val="FFFFFF"/>
                </a:solidFill>
                <a:latin typeface="League Spartan"/>
                <a:ea typeface="League Spartan"/>
                <a:cs typeface="League Spartan"/>
                <a:sym typeface="League Spartan"/>
              </a:rPr>
              <a:t>SUMMARY/KEY WINS THIS QUARTER</a:t>
            </a:r>
          </a:p>
        </p:txBody>
      </p:sp>
      <p:sp>
        <p:nvSpPr>
          <p:cNvPr name="TextBox 10" id="10"/>
          <p:cNvSpPr txBox="true"/>
          <p:nvPr/>
        </p:nvSpPr>
        <p:spPr>
          <a:xfrm rot="0">
            <a:off x="6697457" y="3448939"/>
            <a:ext cx="11395122" cy="3284347"/>
          </a:xfrm>
          <a:prstGeom prst="rect">
            <a:avLst/>
          </a:prstGeom>
        </p:spPr>
        <p:txBody>
          <a:bodyPr anchor="t" rtlCol="false" tIns="0" lIns="0" bIns="0" rIns="0">
            <a:spAutoFit/>
          </a:bodyPr>
          <a:lstStyle/>
          <a:p>
            <a:pPr algn="l" marL="604518" indent="-302259" lvl="1">
              <a:lnSpc>
                <a:spcPts val="4423"/>
              </a:lnSpc>
              <a:buFont typeface="Arial"/>
              <a:buChar char="•"/>
            </a:pPr>
            <a:r>
              <a:rPr lang="en-US" sz="2799">
                <a:solidFill>
                  <a:srgbClr val="000000"/>
                </a:solidFill>
                <a:latin typeface="Open Sans"/>
                <a:ea typeface="Open Sans"/>
                <a:cs typeface="Open Sans"/>
                <a:sym typeface="Open Sans"/>
              </a:rPr>
              <a:t>R</a:t>
            </a:r>
            <a:r>
              <a:rPr lang="en-US" sz="2799">
                <a:solidFill>
                  <a:srgbClr val="000000"/>
                </a:solidFill>
                <a:latin typeface="Open Sans"/>
                <a:ea typeface="Open Sans"/>
                <a:cs typeface="Open Sans"/>
                <a:sym typeface="Open Sans"/>
              </a:rPr>
              <a:t>oundtable Report and Spring Business Summit moving forward on schedule.</a:t>
            </a:r>
          </a:p>
          <a:p>
            <a:pPr algn="l" marL="604518" indent="-302259" lvl="1">
              <a:lnSpc>
                <a:spcPts val="4423"/>
              </a:lnSpc>
              <a:buFont typeface="Arial"/>
              <a:buChar char="•"/>
            </a:pPr>
            <a:r>
              <a:rPr lang="en-US" sz="2799">
                <a:solidFill>
                  <a:srgbClr val="000000"/>
                </a:solidFill>
                <a:latin typeface="Open Sans"/>
                <a:ea typeface="Open Sans"/>
                <a:cs typeface="Open Sans"/>
                <a:sym typeface="Open Sans"/>
              </a:rPr>
              <a:t>Industry Deep Dives progressing.</a:t>
            </a:r>
          </a:p>
          <a:p>
            <a:pPr algn="l" marL="604518" indent="-302259" lvl="1">
              <a:lnSpc>
                <a:spcPts val="4423"/>
              </a:lnSpc>
              <a:buFont typeface="Arial"/>
              <a:buChar char="•"/>
            </a:pPr>
            <a:r>
              <a:rPr lang="en-US" sz="2799">
                <a:solidFill>
                  <a:srgbClr val="000000"/>
                </a:solidFill>
                <a:latin typeface="Open Sans"/>
                <a:ea typeface="Open Sans"/>
                <a:cs typeface="Open Sans"/>
                <a:sym typeface="Open Sans"/>
              </a:rPr>
              <a:t>Reorganization and Restructuring of Committees has increased participation and coordination on MOU designated projects. </a:t>
            </a:r>
          </a:p>
          <a:p>
            <a:pPr algn="l" marL="604518" indent="-302259" lvl="1">
              <a:lnSpc>
                <a:spcPts val="4423"/>
              </a:lnSpc>
              <a:buFont typeface="Arial"/>
              <a:buChar char="•"/>
            </a:pPr>
            <a:r>
              <a:rPr lang="en-US" sz="2799">
                <a:solidFill>
                  <a:srgbClr val="000000"/>
                </a:solidFill>
                <a:latin typeface="Open Sans"/>
                <a:ea typeface="Open Sans"/>
                <a:cs typeface="Open Sans"/>
                <a:sym typeface="Open Sans"/>
              </a:rPr>
              <a:t>Broker Newsletter published.</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69346" y="3783013"/>
            <a:ext cx="6666211" cy="2516504"/>
          </a:xfrm>
          <a:prstGeom prst="rect">
            <a:avLst/>
          </a:prstGeom>
        </p:spPr>
        <p:txBody>
          <a:bodyPr anchor="t" rtlCol="false" tIns="0" lIns="0" bIns="0" rIns="0">
            <a:spAutoFit/>
          </a:bodyPr>
          <a:lstStyle/>
          <a:p>
            <a:pPr algn="l">
              <a:lnSpc>
                <a:spcPts val="6720"/>
              </a:lnSpc>
            </a:pPr>
            <a:r>
              <a:rPr lang="en-US" b="true" sz="4800">
                <a:solidFill>
                  <a:srgbClr val="FFFFFF"/>
                </a:solidFill>
                <a:latin typeface="League Spartan"/>
                <a:ea typeface="League Spartan"/>
                <a:cs typeface="League Spartan"/>
                <a:sym typeface="League Spartan"/>
              </a:rPr>
              <a:t>CHALLENGES/NEEDS FROM MOU PARTNERS</a:t>
            </a:r>
          </a:p>
        </p:txBody>
      </p:sp>
      <p:sp>
        <p:nvSpPr>
          <p:cNvPr name="TextBox 10" id="10"/>
          <p:cNvSpPr txBox="true"/>
          <p:nvPr/>
        </p:nvSpPr>
        <p:spPr>
          <a:xfrm rot="0">
            <a:off x="6792707" y="4001389"/>
            <a:ext cx="11395122" cy="2179447"/>
          </a:xfrm>
          <a:prstGeom prst="rect">
            <a:avLst/>
          </a:prstGeom>
        </p:spPr>
        <p:txBody>
          <a:bodyPr anchor="t" rtlCol="false" tIns="0" lIns="0" bIns="0" rIns="0">
            <a:spAutoFit/>
          </a:bodyPr>
          <a:lstStyle/>
          <a:p>
            <a:pPr algn="l" marL="604518" indent="-302259" lvl="1">
              <a:lnSpc>
                <a:spcPts val="4423"/>
              </a:lnSpc>
              <a:buFont typeface="Arial"/>
              <a:buChar char="•"/>
            </a:pPr>
            <a:r>
              <a:rPr lang="en-US" sz="2799">
                <a:solidFill>
                  <a:srgbClr val="000000"/>
                </a:solidFill>
                <a:latin typeface="Open Sans"/>
                <a:ea typeface="Open Sans"/>
                <a:cs typeface="Open Sans"/>
                <a:sym typeface="Open Sans"/>
              </a:rPr>
              <a:t>An</a:t>
            </a:r>
            <a:r>
              <a:rPr lang="en-US" sz="2799">
                <a:solidFill>
                  <a:srgbClr val="000000"/>
                </a:solidFill>
                <a:latin typeface="Open Sans"/>
                <a:ea typeface="Open Sans"/>
                <a:cs typeface="Open Sans"/>
                <a:sym typeface="Open Sans"/>
              </a:rPr>
              <a:t>other slow quarter on Item 1, Lead generation, although not unexpexted around the holiday season. February has already started off strong and expect be caught up by end of Q3 with conference schedule.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698500" y="3124200"/>
            <a:ext cx="5245100" cy="1332778"/>
            <a:chOff x="0" y="0"/>
            <a:chExt cx="1381426" cy="351020"/>
          </a:xfrm>
        </p:grpSpPr>
        <p:sp>
          <p:nvSpPr>
            <p:cNvPr name="Freeform 4" id="4"/>
            <p:cNvSpPr/>
            <p:nvPr/>
          </p:nvSpPr>
          <p:spPr>
            <a:xfrm flipH="false" flipV="false" rot="0">
              <a:off x="0" y="0"/>
              <a:ext cx="1381426" cy="351020"/>
            </a:xfrm>
            <a:custGeom>
              <a:avLst/>
              <a:gdLst/>
              <a:ahLst/>
              <a:cxnLst/>
              <a:rect r="r" b="b" t="t" l="l"/>
              <a:pathLst>
                <a:path h="351020" w="1381426">
                  <a:moveTo>
                    <a:pt x="75277" y="0"/>
                  </a:moveTo>
                  <a:lnTo>
                    <a:pt x="1306148" y="0"/>
                  </a:lnTo>
                  <a:cubicBezTo>
                    <a:pt x="1326113" y="0"/>
                    <a:pt x="1345260" y="7931"/>
                    <a:pt x="1359377" y="22048"/>
                  </a:cubicBezTo>
                  <a:cubicBezTo>
                    <a:pt x="1373495" y="36166"/>
                    <a:pt x="1381426" y="55313"/>
                    <a:pt x="1381426" y="75277"/>
                  </a:cubicBezTo>
                  <a:lnTo>
                    <a:pt x="1381426" y="275742"/>
                  </a:lnTo>
                  <a:cubicBezTo>
                    <a:pt x="1381426" y="295707"/>
                    <a:pt x="1373495" y="314854"/>
                    <a:pt x="1359377" y="328971"/>
                  </a:cubicBezTo>
                  <a:cubicBezTo>
                    <a:pt x="1345260" y="343089"/>
                    <a:pt x="1326113" y="351020"/>
                    <a:pt x="1306148" y="351020"/>
                  </a:cubicBezTo>
                  <a:lnTo>
                    <a:pt x="75277" y="351020"/>
                  </a:lnTo>
                  <a:cubicBezTo>
                    <a:pt x="55313" y="351020"/>
                    <a:pt x="36166" y="343089"/>
                    <a:pt x="22048" y="328971"/>
                  </a:cubicBezTo>
                  <a:cubicBezTo>
                    <a:pt x="7931" y="314854"/>
                    <a:pt x="0" y="295707"/>
                    <a:pt x="0" y="275742"/>
                  </a:cubicBezTo>
                  <a:lnTo>
                    <a:pt x="0" y="75277"/>
                  </a:lnTo>
                  <a:cubicBezTo>
                    <a:pt x="0" y="55313"/>
                    <a:pt x="7931" y="36166"/>
                    <a:pt x="22048" y="22048"/>
                  </a:cubicBezTo>
                  <a:cubicBezTo>
                    <a:pt x="36166" y="7931"/>
                    <a:pt x="55313" y="0"/>
                    <a:pt x="75277" y="0"/>
                  </a:cubicBezTo>
                  <a:close/>
                </a:path>
              </a:pathLst>
            </a:custGeom>
            <a:solidFill>
              <a:srgbClr val="0F4C81"/>
            </a:solidFill>
          </p:spPr>
        </p:sp>
        <p:sp>
          <p:nvSpPr>
            <p:cNvPr name="TextBox 5" id="5"/>
            <p:cNvSpPr txBox="true"/>
            <p:nvPr/>
          </p:nvSpPr>
          <p:spPr>
            <a:xfrm>
              <a:off x="0" y="-47625"/>
              <a:ext cx="1381426" cy="39864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741400" y="3124200"/>
            <a:ext cx="5118100" cy="1332778"/>
            <a:chOff x="0" y="0"/>
            <a:chExt cx="1347977" cy="351020"/>
          </a:xfrm>
        </p:grpSpPr>
        <p:sp>
          <p:nvSpPr>
            <p:cNvPr name="Freeform 7" id="7"/>
            <p:cNvSpPr/>
            <p:nvPr/>
          </p:nvSpPr>
          <p:spPr>
            <a:xfrm flipH="false" flipV="false" rot="0">
              <a:off x="0" y="0"/>
              <a:ext cx="1347977" cy="351020"/>
            </a:xfrm>
            <a:custGeom>
              <a:avLst/>
              <a:gdLst/>
              <a:ahLst/>
              <a:cxnLst/>
              <a:rect r="r" b="b" t="t" l="l"/>
              <a:pathLst>
                <a:path h="351020" w="1347977">
                  <a:moveTo>
                    <a:pt x="77145" y="0"/>
                  </a:moveTo>
                  <a:lnTo>
                    <a:pt x="1270832" y="0"/>
                  </a:lnTo>
                  <a:cubicBezTo>
                    <a:pt x="1291292" y="0"/>
                    <a:pt x="1310914" y="8128"/>
                    <a:pt x="1325382" y="22595"/>
                  </a:cubicBezTo>
                  <a:cubicBezTo>
                    <a:pt x="1339849" y="37063"/>
                    <a:pt x="1347977" y="56685"/>
                    <a:pt x="1347977" y="77145"/>
                  </a:cubicBezTo>
                  <a:lnTo>
                    <a:pt x="1347977" y="273874"/>
                  </a:lnTo>
                  <a:cubicBezTo>
                    <a:pt x="1347977" y="316480"/>
                    <a:pt x="1313438" y="351020"/>
                    <a:pt x="1270832" y="351020"/>
                  </a:cubicBezTo>
                  <a:lnTo>
                    <a:pt x="77145" y="351020"/>
                  </a:lnTo>
                  <a:cubicBezTo>
                    <a:pt x="34539" y="351020"/>
                    <a:pt x="0" y="316480"/>
                    <a:pt x="0" y="273874"/>
                  </a:cubicBezTo>
                  <a:lnTo>
                    <a:pt x="0" y="77145"/>
                  </a:lnTo>
                  <a:cubicBezTo>
                    <a:pt x="0" y="34539"/>
                    <a:pt x="34539" y="0"/>
                    <a:pt x="77145" y="0"/>
                  </a:cubicBezTo>
                  <a:close/>
                </a:path>
              </a:pathLst>
            </a:custGeom>
            <a:solidFill>
              <a:srgbClr val="EB8316"/>
            </a:solidFill>
          </p:spPr>
        </p:sp>
        <p:sp>
          <p:nvSpPr>
            <p:cNvPr name="TextBox 8" id="8"/>
            <p:cNvSpPr txBox="true"/>
            <p:nvPr/>
          </p:nvSpPr>
          <p:spPr>
            <a:xfrm>
              <a:off x="0" y="-47625"/>
              <a:ext cx="1347977" cy="39864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4152522" y="6193674"/>
            <a:ext cx="9982955" cy="2797500"/>
          </a:xfrm>
          <a:custGeom>
            <a:avLst/>
            <a:gdLst/>
            <a:ahLst/>
            <a:cxnLst/>
            <a:rect r="r" b="b" t="t" l="l"/>
            <a:pathLst>
              <a:path h="2797500" w="9982955">
                <a:moveTo>
                  <a:pt x="0" y="0"/>
                </a:moveTo>
                <a:lnTo>
                  <a:pt x="9982956" y="0"/>
                </a:lnTo>
                <a:lnTo>
                  <a:pt x="9982956" y="2797500"/>
                </a:lnTo>
                <a:lnTo>
                  <a:pt x="0" y="2797500"/>
                </a:lnTo>
                <a:lnTo>
                  <a:pt x="0" y="0"/>
                </a:lnTo>
                <a:close/>
              </a:path>
            </a:pathLst>
          </a:custGeom>
          <a:blipFill>
            <a:blip r:embed="rId3"/>
            <a:stretch>
              <a:fillRect l="0" t="0" r="0" b="0"/>
            </a:stretch>
          </a:blipFill>
        </p:spPr>
      </p:sp>
      <p:sp>
        <p:nvSpPr>
          <p:cNvPr name="TextBox 10" id="10"/>
          <p:cNvSpPr txBox="true"/>
          <p:nvPr/>
        </p:nvSpPr>
        <p:spPr>
          <a:xfrm rot="0">
            <a:off x="4933297" y="3191597"/>
            <a:ext cx="8421405" cy="1265381"/>
          </a:xfrm>
          <a:prstGeom prst="rect">
            <a:avLst/>
          </a:prstGeom>
        </p:spPr>
        <p:txBody>
          <a:bodyPr anchor="t" rtlCol="false" tIns="0" lIns="0" bIns="0" rIns="0">
            <a:spAutoFit/>
          </a:bodyPr>
          <a:lstStyle/>
          <a:p>
            <a:pPr algn="ctr">
              <a:lnSpc>
                <a:spcPts val="10334"/>
              </a:lnSpc>
            </a:pPr>
            <a:r>
              <a:rPr lang="en-US" b="true" sz="7382">
                <a:solidFill>
                  <a:srgbClr val="004AAD"/>
                </a:solidFill>
                <a:latin typeface="League Spartan"/>
                <a:ea typeface="League Spartan"/>
                <a:cs typeface="League Spartan"/>
                <a:sym typeface="League Spartan"/>
              </a:rPr>
              <a:t>THANK YOU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57955" y="3330575"/>
            <a:ext cx="7216255" cy="2635250"/>
          </a:xfrm>
          <a:prstGeom prst="rect">
            <a:avLst/>
          </a:prstGeom>
        </p:spPr>
        <p:txBody>
          <a:bodyPr anchor="t" rtlCol="false" tIns="0" lIns="0" bIns="0" rIns="0">
            <a:spAutoFit/>
          </a:bodyPr>
          <a:lstStyle/>
          <a:p>
            <a:pPr algn="l">
              <a:lnSpc>
                <a:spcPts val="7000"/>
              </a:lnSpc>
            </a:pPr>
            <a:r>
              <a:rPr lang="en-US" sz="5000">
                <a:solidFill>
                  <a:srgbClr val="FFFFFF"/>
                </a:solidFill>
                <a:latin typeface="League Spartan"/>
                <a:ea typeface="League Spartan"/>
                <a:cs typeface="League Spartan"/>
                <a:sym typeface="League Spartan"/>
              </a:rPr>
              <a:t>2. COMMERCIAL &amp;</a:t>
            </a:r>
          </a:p>
          <a:p>
            <a:pPr algn="l">
              <a:lnSpc>
                <a:spcPts val="7000"/>
              </a:lnSpc>
            </a:pPr>
            <a:r>
              <a:rPr lang="en-US" sz="5000">
                <a:solidFill>
                  <a:srgbClr val="FFFFFF"/>
                </a:solidFill>
                <a:latin typeface="League Spartan"/>
                <a:ea typeface="League Spartan"/>
                <a:cs typeface="League Spartan"/>
                <a:sym typeface="League Spartan"/>
              </a:rPr>
              <a:t>INDUSTRIAL </a:t>
            </a:r>
          </a:p>
          <a:p>
            <a:pPr algn="l">
              <a:lnSpc>
                <a:spcPts val="7000"/>
              </a:lnSpc>
            </a:pPr>
            <a:r>
              <a:rPr lang="en-US" sz="5000">
                <a:solidFill>
                  <a:srgbClr val="FFFFFF"/>
                </a:solidFill>
                <a:latin typeface="League Spartan"/>
                <a:ea typeface="League Spartan"/>
                <a:cs typeface="League Spartan"/>
                <a:sym typeface="League Spartan"/>
              </a:rPr>
              <a:t>VACANY LISTINGS</a:t>
            </a:r>
          </a:p>
        </p:txBody>
      </p:sp>
      <p:sp>
        <p:nvSpPr>
          <p:cNvPr name="TextBox 10" id="10"/>
          <p:cNvSpPr txBox="true"/>
          <p:nvPr/>
        </p:nvSpPr>
        <p:spPr>
          <a:xfrm rot="0">
            <a:off x="6698330" y="3172714"/>
            <a:ext cx="10986155" cy="383679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maintain a comprehensive and up-to-date listing of commercial and industrial properties available throughout the region and report regularly on the number of new listings, removed listings and active listings</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25% of goal. YTD: 50% of goal.</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Website Updates Completed</a:t>
            </a:r>
            <a:r>
              <a:rPr lang="en-US" sz="2799">
                <a:solidFill>
                  <a:srgbClr val="000000"/>
                </a:solidFill>
                <a:latin typeface="Open Sans"/>
                <a:ea typeface="Open Sans"/>
                <a:cs typeface="Open Sans"/>
                <a:sym typeface="Open Sans"/>
              </a:rPr>
              <a:t>: The site is updated every other week.</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7984791" y="4032145"/>
            <a:ext cx="8535199" cy="5690133"/>
          </a:xfrm>
          <a:custGeom>
            <a:avLst/>
            <a:gdLst/>
            <a:ahLst/>
            <a:cxnLst/>
            <a:rect r="r" b="b" t="t" l="l"/>
            <a:pathLst>
              <a:path h="5690133" w="8535199">
                <a:moveTo>
                  <a:pt x="0" y="0"/>
                </a:moveTo>
                <a:lnTo>
                  <a:pt x="8535199" y="0"/>
                </a:lnTo>
                <a:lnTo>
                  <a:pt x="8535199" y="5690132"/>
                </a:lnTo>
                <a:lnTo>
                  <a:pt x="0" y="5690132"/>
                </a:lnTo>
                <a:lnTo>
                  <a:pt x="0" y="0"/>
                </a:lnTo>
                <a:close/>
              </a:path>
            </a:pathLst>
          </a:custGeom>
          <a:blipFill>
            <a:blip r:embed="rId3"/>
            <a:stretch>
              <a:fillRect l="0" t="0" r="0" b="0"/>
            </a:stretch>
          </a:blipFill>
        </p:spPr>
      </p:sp>
      <p:sp>
        <p:nvSpPr>
          <p:cNvPr name="TextBox 10" id="10"/>
          <p:cNvSpPr txBox="true"/>
          <p:nvPr/>
        </p:nvSpPr>
        <p:spPr>
          <a:xfrm rot="0">
            <a:off x="142226" y="3773488"/>
            <a:ext cx="7216255" cy="2635250"/>
          </a:xfrm>
          <a:prstGeom prst="rect">
            <a:avLst/>
          </a:prstGeom>
        </p:spPr>
        <p:txBody>
          <a:bodyPr anchor="t" rtlCol="false" tIns="0" lIns="0" bIns="0" rIns="0">
            <a:spAutoFit/>
          </a:bodyPr>
          <a:lstStyle/>
          <a:p>
            <a:pPr algn="l">
              <a:lnSpc>
                <a:spcPts val="7000"/>
              </a:lnSpc>
            </a:pPr>
            <a:r>
              <a:rPr lang="en-US" sz="5000">
                <a:solidFill>
                  <a:srgbClr val="FFFFFF"/>
                </a:solidFill>
                <a:latin typeface="League Spartan"/>
                <a:ea typeface="League Spartan"/>
                <a:cs typeface="League Spartan"/>
                <a:sym typeface="League Spartan"/>
              </a:rPr>
              <a:t>3. ECONOMIC </a:t>
            </a:r>
          </a:p>
          <a:p>
            <a:pPr algn="l">
              <a:lnSpc>
                <a:spcPts val="7000"/>
              </a:lnSpc>
            </a:pPr>
            <a:r>
              <a:rPr lang="en-US" sz="5000">
                <a:solidFill>
                  <a:srgbClr val="FFFFFF"/>
                </a:solidFill>
                <a:latin typeface="League Spartan"/>
                <a:ea typeface="League Spartan"/>
                <a:cs typeface="League Spartan"/>
                <a:sym typeface="League Spartan"/>
              </a:rPr>
              <a:t>DEVELOPMENT</a:t>
            </a:r>
          </a:p>
          <a:p>
            <a:pPr algn="l">
              <a:lnSpc>
                <a:spcPts val="7000"/>
              </a:lnSpc>
            </a:pPr>
            <a:r>
              <a:rPr lang="en-US" sz="5000">
                <a:solidFill>
                  <a:srgbClr val="FFFFFF"/>
                </a:solidFill>
                <a:latin typeface="League Spartan"/>
                <a:ea typeface="League Spartan"/>
                <a:cs typeface="League Spartan"/>
                <a:sym typeface="League Spartan"/>
              </a:rPr>
              <a:t>FORUMS</a:t>
            </a:r>
          </a:p>
        </p:txBody>
      </p:sp>
      <p:sp>
        <p:nvSpPr>
          <p:cNvPr name="TextBox 11" id="11"/>
          <p:cNvSpPr txBox="true"/>
          <p:nvPr/>
        </p:nvSpPr>
        <p:spPr>
          <a:xfrm rot="0">
            <a:off x="6625613" y="1628025"/>
            <a:ext cx="11253556" cy="162699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host two economic development forums per year, with one in Palmdale.</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50% of goal. YTD: 100% of goal. (As of 3/19/2026)</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26496" y="4216400"/>
            <a:ext cx="7216255" cy="1749425"/>
          </a:xfrm>
          <a:prstGeom prst="rect">
            <a:avLst/>
          </a:prstGeom>
        </p:spPr>
        <p:txBody>
          <a:bodyPr anchor="t" rtlCol="false" tIns="0" lIns="0" bIns="0" rIns="0">
            <a:spAutoFit/>
          </a:bodyPr>
          <a:lstStyle/>
          <a:p>
            <a:pPr algn="l">
              <a:lnSpc>
                <a:spcPts val="7000"/>
              </a:lnSpc>
            </a:pPr>
            <a:r>
              <a:rPr lang="en-US" sz="5000">
                <a:solidFill>
                  <a:srgbClr val="FFFFFF"/>
                </a:solidFill>
                <a:latin typeface="League Spartan"/>
                <a:ea typeface="League Spartan"/>
                <a:cs typeface="League Spartan"/>
                <a:sym typeface="League Spartan"/>
              </a:rPr>
              <a:t>4. BROKER SITE </a:t>
            </a:r>
          </a:p>
          <a:p>
            <a:pPr algn="l">
              <a:lnSpc>
                <a:spcPts val="7000"/>
              </a:lnSpc>
            </a:pPr>
            <a:r>
              <a:rPr lang="en-US" sz="5000">
                <a:solidFill>
                  <a:srgbClr val="FFFFFF"/>
                </a:solidFill>
                <a:latin typeface="League Spartan"/>
                <a:ea typeface="League Spartan"/>
                <a:cs typeface="League Spartan"/>
                <a:sym typeface="League Spartan"/>
              </a:rPr>
              <a:t>EVENTS</a:t>
            </a:r>
          </a:p>
        </p:txBody>
      </p:sp>
      <p:sp>
        <p:nvSpPr>
          <p:cNvPr name="TextBox 10" id="10"/>
          <p:cNvSpPr txBox="true"/>
          <p:nvPr/>
        </p:nvSpPr>
        <p:spPr>
          <a:xfrm rot="0">
            <a:off x="6792707" y="4001389"/>
            <a:ext cx="10986155" cy="21794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host a minimum of one event per year bringing out the area brokers and developers to visit and tour available sites.</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0% of goal. YTD: 0% of goal.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7990369" y="4192935"/>
            <a:ext cx="4447326" cy="5755363"/>
          </a:xfrm>
          <a:custGeom>
            <a:avLst/>
            <a:gdLst/>
            <a:ahLst/>
            <a:cxnLst/>
            <a:rect r="r" b="b" t="t" l="l"/>
            <a:pathLst>
              <a:path h="5755363" w="4447326">
                <a:moveTo>
                  <a:pt x="0" y="0"/>
                </a:moveTo>
                <a:lnTo>
                  <a:pt x="4447326" y="0"/>
                </a:lnTo>
                <a:lnTo>
                  <a:pt x="4447326" y="5755362"/>
                </a:lnTo>
                <a:lnTo>
                  <a:pt x="0" y="5755362"/>
                </a:lnTo>
                <a:lnTo>
                  <a:pt x="0" y="0"/>
                </a:lnTo>
                <a:close/>
              </a:path>
            </a:pathLst>
          </a:custGeom>
          <a:blipFill>
            <a:blip r:embed="rId3"/>
            <a:stretch>
              <a:fillRect l="0" t="0" r="0" b="0"/>
            </a:stretch>
          </a:blipFill>
        </p:spPr>
      </p:sp>
      <p:sp>
        <p:nvSpPr>
          <p:cNvPr name="Freeform 10" id="10"/>
          <p:cNvSpPr/>
          <p:nvPr/>
        </p:nvSpPr>
        <p:spPr>
          <a:xfrm flipH="false" flipV="false" rot="0">
            <a:off x="12811974" y="4192935"/>
            <a:ext cx="4447326" cy="5755363"/>
          </a:xfrm>
          <a:custGeom>
            <a:avLst/>
            <a:gdLst/>
            <a:ahLst/>
            <a:cxnLst/>
            <a:rect r="r" b="b" t="t" l="l"/>
            <a:pathLst>
              <a:path h="5755363" w="4447326">
                <a:moveTo>
                  <a:pt x="0" y="0"/>
                </a:moveTo>
                <a:lnTo>
                  <a:pt x="4447326" y="0"/>
                </a:lnTo>
                <a:lnTo>
                  <a:pt x="4447326" y="5755362"/>
                </a:lnTo>
                <a:lnTo>
                  <a:pt x="0" y="5755362"/>
                </a:lnTo>
                <a:lnTo>
                  <a:pt x="0" y="0"/>
                </a:lnTo>
                <a:close/>
              </a:path>
            </a:pathLst>
          </a:custGeom>
          <a:blipFill>
            <a:blip r:embed="rId4"/>
            <a:stretch>
              <a:fillRect l="0" t="0" r="0" b="0"/>
            </a:stretch>
          </a:blipFill>
        </p:spPr>
      </p:sp>
      <p:sp>
        <p:nvSpPr>
          <p:cNvPr name="TextBox 11" id="11"/>
          <p:cNvSpPr txBox="true"/>
          <p:nvPr/>
        </p:nvSpPr>
        <p:spPr>
          <a:xfrm rot="0">
            <a:off x="193171" y="3330575"/>
            <a:ext cx="6666211" cy="3521075"/>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5. ANNUAL </a:t>
            </a:r>
          </a:p>
          <a:p>
            <a:pPr algn="l">
              <a:lnSpc>
                <a:spcPts val="7000"/>
              </a:lnSpc>
            </a:pPr>
            <a:r>
              <a:rPr lang="en-US" sz="5000" b="true">
                <a:solidFill>
                  <a:srgbClr val="FFFFFF"/>
                </a:solidFill>
                <a:latin typeface="League Spartan"/>
                <a:ea typeface="League Spartan"/>
                <a:cs typeface="League Spartan"/>
                <a:sym typeface="League Spartan"/>
              </a:rPr>
              <a:t>ECONOMIC</a:t>
            </a:r>
          </a:p>
          <a:p>
            <a:pPr algn="l">
              <a:lnSpc>
                <a:spcPts val="7000"/>
              </a:lnSpc>
            </a:pPr>
            <a:r>
              <a:rPr lang="en-US" b="true" sz="5000">
                <a:solidFill>
                  <a:srgbClr val="FFFFFF"/>
                </a:solidFill>
                <a:latin typeface="League Spartan"/>
                <a:ea typeface="League Spartan"/>
                <a:cs typeface="League Spartan"/>
                <a:sym typeface="League Spartan"/>
              </a:rPr>
              <a:t>ROUNDTABLE REPORT</a:t>
            </a:r>
          </a:p>
        </p:txBody>
      </p:sp>
      <p:sp>
        <p:nvSpPr>
          <p:cNvPr name="TextBox 12" id="12"/>
          <p:cNvSpPr txBox="true"/>
          <p:nvPr/>
        </p:nvSpPr>
        <p:spPr>
          <a:xfrm rot="0">
            <a:off x="6591544" y="1619593"/>
            <a:ext cx="10986155" cy="21794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publish one Economic Roundtable Report per year providing economic and demographic data. Contents shall be developed in coordination with city staff.</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0% of goal. YTD: 100% of goal. (as of 3/19/2026)</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42319" y="4216400"/>
            <a:ext cx="6666211" cy="1749425"/>
          </a:xfrm>
          <a:prstGeom prst="rect">
            <a:avLst/>
          </a:prstGeom>
        </p:spPr>
        <p:txBody>
          <a:bodyPr anchor="t" rtlCol="false" tIns="0" lIns="0" bIns="0" rIns="0">
            <a:spAutoFit/>
          </a:bodyPr>
          <a:lstStyle/>
          <a:p>
            <a:pPr algn="l">
              <a:lnSpc>
                <a:spcPts val="7000"/>
              </a:lnSpc>
            </a:pPr>
            <a:r>
              <a:rPr lang="en-US" b="true" sz="5000">
                <a:solidFill>
                  <a:srgbClr val="FFFFFF"/>
                </a:solidFill>
                <a:latin typeface="League Spartan"/>
                <a:ea typeface="League Spartan"/>
                <a:cs typeface="League Spartan"/>
                <a:sym typeface="League Spartan"/>
              </a:rPr>
              <a:t>6. BROKER NEWSLETTER</a:t>
            </a:r>
          </a:p>
        </p:txBody>
      </p:sp>
      <p:sp>
        <p:nvSpPr>
          <p:cNvPr name="TextBox 10" id="10"/>
          <p:cNvSpPr txBox="true"/>
          <p:nvPr/>
        </p:nvSpPr>
        <p:spPr>
          <a:xfrm rot="0">
            <a:off x="6792707" y="3172714"/>
            <a:ext cx="10986155" cy="383679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publish two Broker eNewsletters per year providing information on real estate developments and opportunities in coordination with city staff. An</a:t>
            </a:r>
            <a:r>
              <a:rPr lang="en-US" sz="2799">
                <a:solidFill>
                  <a:srgbClr val="000000"/>
                </a:solidFill>
                <a:latin typeface="Open Sans"/>
                <a:ea typeface="Open Sans"/>
                <a:cs typeface="Open Sans"/>
                <a:sym typeface="Open Sans"/>
              </a:rPr>
              <a:t>a</a:t>
            </a:r>
            <a:r>
              <a:rPr lang="en-US" sz="2799">
                <a:solidFill>
                  <a:srgbClr val="000000"/>
                </a:solidFill>
                <a:latin typeface="Open Sans"/>
                <a:ea typeface="Open Sans"/>
                <a:cs typeface="Open Sans"/>
                <a:sym typeface="Open Sans"/>
              </a:rPr>
              <a:t>ly</a:t>
            </a:r>
            <a:r>
              <a:rPr lang="en-US" sz="2799">
                <a:solidFill>
                  <a:srgbClr val="000000"/>
                </a:solidFill>
                <a:latin typeface="Open Sans"/>
                <a:ea typeface="Open Sans"/>
                <a:cs typeface="Open Sans"/>
                <a:sym typeface="Open Sans"/>
              </a:rPr>
              <a:t>t</a:t>
            </a:r>
            <a:r>
              <a:rPr lang="en-US" sz="2799">
                <a:solidFill>
                  <a:srgbClr val="000000"/>
                </a:solidFill>
                <a:latin typeface="Open Sans"/>
                <a:ea typeface="Open Sans"/>
                <a:cs typeface="Open Sans"/>
                <a:sym typeface="Open Sans"/>
              </a:rPr>
              <a:t>ic</a:t>
            </a:r>
            <a:r>
              <a:rPr lang="en-US" sz="2799">
                <a:solidFill>
                  <a:srgbClr val="000000"/>
                </a:solidFill>
                <a:latin typeface="Open Sans"/>
                <a:ea typeface="Open Sans"/>
                <a:cs typeface="Open Sans"/>
                <a:sym typeface="Open Sans"/>
              </a:rPr>
              <a:t>s</a:t>
            </a:r>
            <a:r>
              <a:rPr lang="en-US" sz="2799">
                <a:solidFill>
                  <a:srgbClr val="000000"/>
                </a:solidFill>
                <a:latin typeface="Open Sans"/>
                <a:ea typeface="Open Sans"/>
                <a:cs typeface="Open Sans"/>
                <a:sym typeface="Open Sans"/>
              </a:rPr>
              <a:t> and recipients identified by region shall be shared with city staff quarterly and upon request.</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0% of goal. YTD: 50% of goal.</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Edition Status: </a:t>
            </a:r>
            <a:r>
              <a:rPr lang="en-US" sz="2799">
                <a:solidFill>
                  <a:srgbClr val="000000"/>
                </a:solidFill>
                <a:latin typeface="Open Sans"/>
                <a:ea typeface="Open Sans"/>
                <a:cs typeface="Open Sans"/>
                <a:sym typeface="Open Sans"/>
              </a:rPr>
              <a:t>January issue published on January 30, 2026.</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26589" y="3773488"/>
            <a:ext cx="6666211" cy="2635250"/>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7. BUSINESS ATTRACTION </a:t>
            </a:r>
          </a:p>
          <a:p>
            <a:pPr algn="l">
              <a:lnSpc>
                <a:spcPts val="7000"/>
              </a:lnSpc>
            </a:pPr>
            <a:r>
              <a:rPr lang="en-US" b="true" sz="5000">
                <a:solidFill>
                  <a:srgbClr val="FFFFFF"/>
                </a:solidFill>
                <a:latin typeface="League Spartan"/>
                <a:ea typeface="League Spartan"/>
                <a:cs typeface="League Spartan"/>
                <a:sym typeface="League Spartan"/>
              </a:rPr>
              <a:t>TASK FORCE</a:t>
            </a:r>
          </a:p>
        </p:txBody>
      </p:sp>
      <p:sp>
        <p:nvSpPr>
          <p:cNvPr name="TextBox 10" id="10"/>
          <p:cNvSpPr txBox="true"/>
          <p:nvPr/>
        </p:nvSpPr>
        <p:spPr>
          <a:xfrm rot="0">
            <a:off x="6792707" y="2896489"/>
            <a:ext cx="10986155" cy="438924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establish a Business Attraction Task Force consisting of business and industry leaders, support organizations including Chambers of Commerce, America’s Job Center of C</a:t>
            </a:r>
            <a:r>
              <a:rPr lang="en-US" sz="2799">
                <a:solidFill>
                  <a:srgbClr val="000000"/>
                </a:solidFill>
                <a:latin typeface="Open Sans"/>
                <a:ea typeface="Open Sans"/>
                <a:cs typeface="Open Sans"/>
                <a:sym typeface="Open Sans"/>
              </a:rPr>
              <a:t>a</a:t>
            </a:r>
            <a:r>
              <a:rPr lang="en-US" sz="2799">
                <a:solidFill>
                  <a:srgbClr val="000000"/>
                </a:solidFill>
                <a:latin typeface="Open Sans"/>
                <a:ea typeface="Open Sans"/>
                <a:cs typeface="Open Sans"/>
                <a:sym typeface="Open Sans"/>
              </a:rPr>
              <a:t>lifornia, Small Business Development Center and others as decided. The BATF shall develop targeted strategies to market the region and recruit businesses to the region.</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25% of goal. YTD: 50% of goal.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0" y="0"/>
            <a:ext cx="6792707" cy="10287000"/>
            <a:chOff x="0" y="0"/>
            <a:chExt cx="1789026" cy="2709333"/>
          </a:xfrm>
        </p:grpSpPr>
        <p:sp>
          <p:nvSpPr>
            <p:cNvPr name="Freeform 4" id="4"/>
            <p:cNvSpPr/>
            <p:nvPr/>
          </p:nvSpPr>
          <p:spPr>
            <a:xfrm flipH="false" flipV="false" rot="0">
              <a:off x="0" y="0"/>
              <a:ext cx="1789026" cy="2709333"/>
            </a:xfrm>
            <a:custGeom>
              <a:avLst/>
              <a:gdLst/>
              <a:ahLst/>
              <a:cxnLst/>
              <a:rect r="r" b="b" t="t" l="l"/>
              <a:pathLst>
                <a:path h="2709333" w="1789026">
                  <a:moveTo>
                    <a:pt x="0" y="0"/>
                  </a:moveTo>
                  <a:lnTo>
                    <a:pt x="1789026" y="0"/>
                  </a:lnTo>
                  <a:lnTo>
                    <a:pt x="1789026" y="2709333"/>
                  </a:lnTo>
                  <a:lnTo>
                    <a:pt x="0" y="2709333"/>
                  </a:lnTo>
                  <a:close/>
                </a:path>
              </a:pathLst>
            </a:custGeom>
            <a:solidFill>
              <a:srgbClr val="0F4C81"/>
            </a:solidFill>
          </p:spPr>
        </p:sp>
        <p:sp>
          <p:nvSpPr>
            <p:cNvPr name="TextBox 5" id="5"/>
            <p:cNvSpPr txBox="true"/>
            <p:nvPr/>
          </p:nvSpPr>
          <p:spPr>
            <a:xfrm>
              <a:off x="0" y="-47625"/>
              <a:ext cx="1789026" cy="2756958"/>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5446818" y="8630505"/>
            <a:ext cx="897167" cy="2183545"/>
            <a:chOff x="0" y="0"/>
            <a:chExt cx="236291" cy="575090"/>
          </a:xfrm>
        </p:grpSpPr>
        <p:sp>
          <p:nvSpPr>
            <p:cNvPr name="Freeform 7" id="7"/>
            <p:cNvSpPr/>
            <p:nvPr/>
          </p:nvSpPr>
          <p:spPr>
            <a:xfrm flipH="false" flipV="false" rot="0">
              <a:off x="0" y="0"/>
              <a:ext cx="236291" cy="575090"/>
            </a:xfrm>
            <a:custGeom>
              <a:avLst/>
              <a:gdLst/>
              <a:ahLst/>
              <a:cxnLst/>
              <a:rect r="r" b="b" t="t" l="l"/>
              <a:pathLst>
                <a:path h="575090" w="236291">
                  <a:moveTo>
                    <a:pt x="118145" y="0"/>
                  </a:moveTo>
                  <a:lnTo>
                    <a:pt x="118145" y="0"/>
                  </a:lnTo>
                  <a:cubicBezTo>
                    <a:pt x="183395" y="0"/>
                    <a:pt x="236291" y="52895"/>
                    <a:pt x="236291" y="118145"/>
                  </a:cubicBezTo>
                  <a:lnTo>
                    <a:pt x="236291" y="456945"/>
                  </a:lnTo>
                  <a:cubicBezTo>
                    <a:pt x="236291" y="488279"/>
                    <a:pt x="223843" y="518330"/>
                    <a:pt x="201687" y="540486"/>
                  </a:cubicBezTo>
                  <a:cubicBezTo>
                    <a:pt x="179530" y="562643"/>
                    <a:pt x="149480" y="575090"/>
                    <a:pt x="118145" y="575090"/>
                  </a:cubicBezTo>
                  <a:lnTo>
                    <a:pt x="118145" y="575090"/>
                  </a:lnTo>
                  <a:cubicBezTo>
                    <a:pt x="86811" y="575090"/>
                    <a:pt x="56761" y="562643"/>
                    <a:pt x="34604" y="540486"/>
                  </a:cubicBezTo>
                  <a:cubicBezTo>
                    <a:pt x="12447" y="518330"/>
                    <a:pt x="0" y="488279"/>
                    <a:pt x="0" y="456945"/>
                  </a:cubicBezTo>
                  <a:lnTo>
                    <a:pt x="0" y="118145"/>
                  </a:lnTo>
                  <a:cubicBezTo>
                    <a:pt x="0" y="86811"/>
                    <a:pt x="12447" y="56761"/>
                    <a:pt x="34604" y="34604"/>
                  </a:cubicBezTo>
                  <a:cubicBezTo>
                    <a:pt x="56761" y="12447"/>
                    <a:pt x="86811" y="0"/>
                    <a:pt x="118145" y="0"/>
                  </a:cubicBezTo>
                  <a:close/>
                </a:path>
              </a:pathLst>
            </a:custGeom>
            <a:solidFill>
              <a:srgbClr val="EB8316"/>
            </a:solidFill>
          </p:spPr>
        </p:sp>
        <p:sp>
          <p:nvSpPr>
            <p:cNvPr name="TextBox 8" id="8"/>
            <p:cNvSpPr txBox="true"/>
            <p:nvPr/>
          </p:nvSpPr>
          <p:spPr>
            <a:xfrm>
              <a:off x="0" y="-47625"/>
              <a:ext cx="236291" cy="62271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8540284" y="4657096"/>
            <a:ext cx="7899969" cy="5266646"/>
          </a:xfrm>
          <a:custGeom>
            <a:avLst/>
            <a:gdLst/>
            <a:ahLst/>
            <a:cxnLst/>
            <a:rect r="r" b="b" t="t" l="l"/>
            <a:pathLst>
              <a:path h="5266646" w="7899969">
                <a:moveTo>
                  <a:pt x="0" y="0"/>
                </a:moveTo>
                <a:lnTo>
                  <a:pt x="7899969" y="0"/>
                </a:lnTo>
                <a:lnTo>
                  <a:pt x="7899969" y="5266646"/>
                </a:lnTo>
                <a:lnTo>
                  <a:pt x="0" y="5266646"/>
                </a:lnTo>
                <a:lnTo>
                  <a:pt x="0" y="0"/>
                </a:lnTo>
                <a:close/>
              </a:path>
            </a:pathLst>
          </a:custGeom>
          <a:blipFill>
            <a:blip r:embed="rId3"/>
            <a:stretch>
              <a:fillRect l="0" t="0" r="0" b="0"/>
            </a:stretch>
          </a:blipFill>
        </p:spPr>
      </p:sp>
      <p:sp>
        <p:nvSpPr>
          <p:cNvPr name="TextBox 10" id="10"/>
          <p:cNvSpPr txBox="true"/>
          <p:nvPr/>
        </p:nvSpPr>
        <p:spPr>
          <a:xfrm rot="0">
            <a:off x="242319" y="3773488"/>
            <a:ext cx="6666211" cy="2635250"/>
          </a:xfrm>
          <a:prstGeom prst="rect">
            <a:avLst/>
          </a:prstGeom>
        </p:spPr>
        <p:txBody>
          <a:bodyPr anchor="t" rtlCol="false" tIns="0" lIns="0" bIns="0" rIns="0">
            <a:spAutoFit/>
          </a:bodyPr>
          <a:lstStyle/>
          <a:p>
            <a:pPr algn="l">
              <a:lnSpc>
                <a:spcPts val="7000"/>
              </a:lnSpc>
            </a:pPr>
            <a:r>
              <a:rPr lang="en-US" sz="5000" b="true">
                <a:solidFill>
                  <a:srgbClr val="FFFFFF"/>
                </a:solidFill>
                <a:latin typeface="League Spartan"/>
                <a:ea typeface="League Spartan"/>
                <a:cs typeface="League Spartan"/>
                <a:sym typeface="League Spartan"/>
              </a:rPr>
              <a:t>8. CONFERENCES</a:t>
            </a:r>
          </a:p>
          <a:p>
            <a:pPr algn="l">
              <a:lnSpc>
                <a:spcPts val="7000"/>
              </a:lnSpc>
            </a:pPr>
            <a:r>
              <a:rPr lang="en-US" b="true" sz="5000">
                <a:solidFill>
                  <a:srgbClr val="FFFFFF"/>
                </a:solidFill>
                <a:latin typeface="League Spartan"/>
                <a:ea typeface="League Spartan"/>
                <a:cs typeface="League Spartan"/>
                <a:sym typeface="League Spartan"/>
              </a:rPr>
              <a:t>(INDUSTRIAL/REAL ESTATE)</a:t>
            </a:r>
          </a:p>
        </p:txBody>
      </p:sp>
      <p:sp>
        <p:nvSpPr>
          <p:cNvPr name="TextBox 11" id="11"/>
          <p:cNvSpPr txBox="true"/>
          <p:nvPr/>
        </p:nvSpPr>
        <p:spPr>
          <a:xfrm rot="0">
            <a:off x="6792707" y="1538763"/>
            <a:ext cx="11395122" cy="2731897"/>
          </a:xfrm>
          <a:prstGeom prst="rect">
            <a:avLst/>
          </a:prstGeom>
        </p:spPr>
        <p:txBody>
          <a:bodyPr anchor="t" rtlCol="false" tIns="0" lIns="0" bIns="0" rIns="0">
            <a:spAutoFit/>
          </a:bodyPr>
          <a:lstStyle/>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Deliverable</a:t>
            </a:r>
            <a:r>
              <a:rPr lang="en-US" sz="2799">
                <a:solidFill>
                  <a:srgbClr val="000000"/>
                </a:solidFill>
                <a:latin typeface="Open Sans"/>
                <a:ea typeface="Open Sans"/>
                <a:cs typeface="Open Sans"/>
                <a:sym typeface="Open Sans"/>
              </a:rPr>
              <a:t>: AV EDGE shall attend and represent the cities and region at a minimum of four (4) industri</a:t>
            </a:r>
            <a:r>
              <a:rPr lang="en-US" sz="2799">
                <a:solidFill>
                  <a:srgbClr val="000000"/>
                </a:solidFill>
                <a:latin typeface="Open Sans"/>
                <a:ea typeface="Open Sans"/>
                <a:cs typeface="Open Sans"/>
                <a:sym typeface="Open Sans"/>
              </a:rPr>
              <a:t>a</a:t>
            </a:r>
            <a:r>
              <a:rPr lang="en-US" sz="2799">
                <a:solidFill>
                  <a:srgbClr val="000000"/>
                </a:solidFill>
                <a:latin typeface="Open Sans"/>
                <a:ea typeface="Open Sans"/>
                <a:cs typeface="Open Sans"/>
                <a:sym typeface="Open Sans"/>
              </a:rPr>
              <a:t>l/real estate conferences/forums per year. AV EDGE will share any materials, contacts, and information learned with city staff.</a:t>
            </a:r>
          </a:p>
          <a:p>
            <a:pPr algn="l" marL="604518" indent="-302259" lvl="1">
              <a:lnSpc>
                <a:spcPts val="4423"/>
              </a:lnSpc>
              <a:buFont typeface="Arial"/>
              <a:buChar char="•"/>
            </a:pPr>
            <a:r>
              <a:rPr lang="en-US" b="true" sz="2799">
                <a:solidFill>
                  <a:srgbClr val="000000"/>
                </a:solidFill>
                <a:latin typeface="Open Sans Bold"/>
                <a:ea typeface="Open Sans Bold"/>
                <a:cs typeface="Open Sans Bold"/>
                <a:sym typeface="Open Sans Bold"/>
              </a:rPr>
              <a:t>Status</a:t>
            </a:r>
            <a:r>
              <a:rPr lang="en-US" sz="2799">
                <a:solidFill>
                  <a:srgbClr val="000000"/>
                </a:solidFill>
                <a:latin typeface="Open Sans"/>
                <a:ea typeface="Open Sans"/>
                <a:cs typeface="Open Sans"/>
                <a:sym typeface="Open Sans"/>
              </a:rPr>
              <a:t>: Q2: 50% of goal. YTD: 75% of goal (as of 3/19/2026)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DAHCK6AFCek</dc:identifier>
  <dcterms:modified xsi:type="dcterms:W3CDTF">2011-08-01T06:04:30Z</dcterms:modified>
  <cp:revision>1</cp:revision>
  <dc:title>Drew MOU Presentation</dc:title>
</cp:coreProperties>
</file>