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751" r:id="rId2"/>
    <p:sldId id="3270" r:id="rId3"/>
    <p:sldId id="2946" r:id="rId4"/>
    <p:sldId id="3352" r:id="rId5"/>
    <p:sldId id="3411" r:id="rId6"/>
    <p:sldId id="3351" r:id="rId7"/>
    <p:sldId id="3353" r:id="rId8"/>
    <p:sldId id="3338" r:id="rId9"/>
    <p:sldId id="3354" r:id="rId10"/>
    <p:sldId id="3405" r:id="rId11"/>
    <p:sldId id="3314" r:id="rId12"/>
    <p:sldId id="3409" r:id="rId13"/>
    <p:sldId id="3413" r:id="rId14"/>
    <p:sldId id="3412" r:id="rId15"/>
    <p:sldId id="2395" r:id="rId16"/>
    <p:sldId id="3380" r:id="rId17"/>
    <p:sldId id="3301" r:id="rId18"/>
    <p:sldId id="3336" r:id="rId19"/>
    <p:sldId id="3339" r:id="rId20"/>
    <p:sldId id="3320" r:id="rId21"/>
    <p:sldId id="3315" r:id="rId22"/>
    <p:sldId id="3210" r:id="rId23"/>
    <p:sldId id="3252" r:id="rId24"/>
    <p:sldId id="1681" r:id="rId25"/>
    <p:sldId id="3406" r:id="rId26"/>
    <p:sldId id="3407" r:id="rId27"/>
    <p:sldId id="3251" r:id="rId28"/>
    <p:sldId id="3408" r:id="rId29"/>
    <p:sldId id="3268" r:id="rId30"/>
    <p:sldId id="3269" r:id="rId31"/>
    <p:sldId id="3404" r:id="rId32"/>
    <p:sldId id="3263" r:id="rId33"/>
    <p:sldId id="3264" r:id="rId34"/>
    <p:sldId id="3265" r:id="rId35"/>
    <p:sldId id="3266" r:id="rId36"/>
    <p:sldId id="3267" r:id="rId37"/>
    <p:sldId id="3340" r:id="rId38"/>
    <p:sldId id="3156" r:id="rId39"/>
    <p:sldId id="3410" r:id="rId40"/>
    <p:sldId id="3383" r:id="rId41"/>
    <p:sldId id="3401" r:id="rId42"/>
    <p:sldId id="3403" r:id="rId43"/>
    <p:sldId id="20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E5"/>
    <a:srgbClr val="FFF5BF"/>
    <a:srgbClr val="FC9FE9"/>
    <a:srgbClr val="80423B"/>
    <a:srgbClr val="CCD4CC"/>
    <a:srgbClr val="0000FF"/>
    <a:srgbClr val="61BBBC"/>
    <a:srgbClr val="92CFD0"/>
    <a:srgbClr val="00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/>
    <p:restoredTop sz="94694"/>
  </p:normalViewPr>
  <p:slideViewPr>
    <p:cSldViewPr snapToGrid="0">
      <p:cViewPr varScale="1">
        <p:scale>
          <a:sx n="136" d="100"/>
          <a:sy n="136" d="100"/>
        </p:scale>
        <p:origin x="24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9A1C0-8375-8B45-A717-B832F30D62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074B0-9741-9E42-8766-FF6D3DF2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1691B-FD01-6146-B701-CDAAEE03D3A8}" type="slidenum">
              <a:rPr lang="en-US"/>
              <a:pPr/>
              <a:t>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82A1-8DCF-1620-43E1-FC6F991F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707707-ED41-8635-8371-C1F4DEC7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11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995A43BA-469E-8493-1D96-B076EF17F8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4BA83D80-96CD-E19C-3E40-51428909E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6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DCA5D-0D9B-CAF3-73B2-2F345A62E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72128-2761-3245-F835-357C88A2C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12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0B15A1FB-4ADD-A5CD-5490-D7F2179600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71045A68-E125-6804-120C-5DE443D9E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59996-97E1-C845-167C-8EE289BE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E3D539-7A48-AA76-FC01-7BB35C086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13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BEAEAE20-5DD3-D668-E04B-94D592DADB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B7580348-897C-1BF1-75B6-AD14F8BFA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7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456E-A265-CFE1-4B8B-CE8F8E08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5AE483-FCDA-F71A-5603-10210F9F48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14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337A9B41-FDF5-F9A4-9DB0-BCB1F63570A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5B206524-9B79-21C8-FE3A-88DA0F0CF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62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1913E-0324-EC43-A32F-B1DA26903FA5}" type="slidenum">
              <a:rPr lang="en-US"/>
              <a:pPr/>
              <a:t>15</a:t>
            </a:fld>
            <a:endParaRPr lang="en-US"/>
          </a:p>
        </p:txBody>
      </p:sp>
      <p:sp>
        <p:nvSpPr>
          <p:cNvPr id="195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6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82A1-8DCF-1620-43E1-FC6F991F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707707-ED41-8635-8371-C1F4DEC7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17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995A43BA-469E-8493-1D96-B076EF17F8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4BA83D80-96CD-E19C-3E40-51428909E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9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143ED-3A3B-F82F-BB5E-2C5D7F2CC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37745A-9AD5-03A7-BA13-59715E347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18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A040FDD0-02BF-D422-9BEE-30F05E4B74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77694B4A-2C60-DF89-01EB-BFCA326D1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6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BF7FE-777D-9C1F-23A1-81B9C9BA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E8F083-EC38-1F62-54A5-7919288BB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19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0AEF5DB1-A132-25B2-2AD7-363B852B78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E3E6EF6A-3996-61B4-5698-83F460FD2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04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82A1-8DCF-1620-43E1-FC6F991F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707707-ED41-8635-8371-C1F4DEC7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20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995A43BA-469E-8493-1D96-B076EF17F8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4BA83D80-96CD-E19C-3E40-51428909E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5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82A1-8DCF-1620-43E1-FC6F991F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707707-ED41-8635-8371-C1F4DEC7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21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995A43BA-469E-8493-1D96-B076EF17F8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4BA83D80-96CD-E19C-3E40-51428909E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6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2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7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FA94B-77BD-244F-B379-FDC3E30E716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474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7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60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25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29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32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36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33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4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BC9D0-6191-D616-A53F-9CBC581B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82FDC3-B1D3-9795-629C-E8DD66420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34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B6A6C6A3-0DAB-59EE-D1ED-6AD2E9F514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F9ECF658-7194-A11A-417F-0811312FF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85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A4317-3B1F-1FCD-31E5-4E8F80815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F009EE-272F-9FAC-9568-A4F9D7D2C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35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C1141B0A-3967-94EF-265D-B1FAF28B2BA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DDCB7B7A-E573-8EA2-423A-95E365FED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6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F79A7-13DA-3E77-2A36-7495C6DD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661D1A-5465-AFA1-BEF5-EE114508B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36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8CFA32EC-B1D7-EF7A-2411-440ECDE6804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FA424AD2-B4B6-EE28-8844-C389A8BFD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0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1E2DA-3E60-A249-8627-560B0028CFD8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837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37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50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38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29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A8C0F-0F81-EEF5-8D35-B679D9D7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F1DF2-D276-3BEF-DBA8-57AFC9F3B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39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D46BC377-5E69-2B54-A10A-FC45D9BC803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7B6A4DBB-038B-12FE-B1AB-EE5180515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1913E-0324-EC43-A32F-B1DA26903FA5}" type="slidenum">
              <a:rPr lang="en-US"/>
              <a:pPr/>
              <a:t>3</a:t>
            </a:fld>
            <a:endParaRPr lang="en-US"/>
          </a:p>
        </p:txBody>
      </p:sp>
      <p:sp>
        <p:nvSpPr>
          <p:cNvPr id="195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0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DC09-1827-F6E6-D792-CB1BA2F1A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1749CA-FF1F-1133-021D-A28587346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40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EAB75608-53F2-05D7-C6AC-F8C5BEC7332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1B42587C-DC42-C1E1-0A33-8FF2E2ED5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38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F275D-D699-35DF-53F9-8169C9D3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62D901-A046-A807-9994-DC8D5A180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41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ED46D3AE-3AF8-BAD0-8B53-D7CD7D56CC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AC7AFF35-A0F7-7BD7-B1A7-4DA160AE0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30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D72C4-1795-F429-B005-5AF32A7F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CD9DAD-F058-D622-50F3-E12374628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42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4951FA6D-332A-6E4E-B610-7DED32F6AA6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BE544CBA-ADF8-BC1F-6156-2D08335F0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3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4DA99E-1288-2349-B86F-2B4B245B5899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455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B927C-252D-F8E1-315C-BE774A55C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62FE51-6BA2-C4BF-1D6B-FFE147700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4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575BC914-E450-4519-76E9-6AC25594451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CD71214C-B215-B486-D1CF-8E95E5689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7447B-5F5E-6C82-508C-2659FC75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3385C4-85AB-819E-DEAD-477B97296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5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3ADB1BC9-8D1E-FAFA-B644-343E1691DF3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154D0B13-6A34-ED30-BB4B-161CF0CE5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4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4DA9-32E9-FAEC-EC03-4608AD946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33C1F2-0280-8A30-03FB-8EE795658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6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D5BCE081-A19F-698B-1A25-617CC118DE5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A9973AB2-2D05-954B-A0E3-BC301F9E7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6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AFEA-D60D-FF11-8AC4-ABAF4180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4105DF-CCCB-8268-A4C5-1CBC9D25D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7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84E4966E-CD05-99CD-4307-6DBFAF5D3D0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3D156200-FE4F-6134-F491-E41E282B5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0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08177-2169-DC54-FB25-6F831515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93D99C-335D-6623-323F-87B0487E1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8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9190B45B-0690-FB75-B232-7C6D81C05E6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9925112F-074C-2D1A-2C9F-32F7250EC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5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60D1E-39E7-4F43-A431-84E691E3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715D98-0CA4-047B-94E8-8A2FF7BF8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CF61-7B5A-7C4E-8C61-6E8B16C84BF1}" type="slidenum">
              <a:rPr lang="en-US"/>
              <a:pPr/>
              <a:t>9</a:t>
            </a:fld>
            <a:endParaRPr lang="en-US"/>
          </a:p>
        </p:txBody>
      </p:sp>
      <p:sp>
        <p:nvSpPr>
          <p:cNvPr id="1653762" name="Rectangle 2">
            <a:extLst>
              <a:ext uri="{FF2B5EF4-FFF2-40B4-BE49-F238E27FC236}">
                <a16:creationId xmlns:a16="http://schemas.microsoft.com/office/drawing/2014/main" id="{068043CC-DCF4-0B22-EE0C-0661B4F0F82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3763" name="Rectangle 3">
            <a:extLst>
              <a:ext uri="{FF2B5EF4-FFF2-40B4-BE49-F238E27FC236}">
                <a16:creationId xmlns:a16="http://schemas.microsoft.com/office/drawing/2014/main" id="{9A16EDDB-C273-FE65-A772-45AAE0104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3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223A-44A9-4841-48CD-37B60704E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7B6D1-830E-2158-9DBB-3146D0A27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A033-1688-B782-F237-04A2F8AF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B445-C377-1D81-1CA5-8119BE6A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CE83-4685-F2B9-9DD7-C9C73662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6FC2-7FA6-D5B1-E521-1A5D468A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37074-C412-509C-313B-021FBE6A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37D-E567-47BF-DB1A-995A0882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0684-6B70-9053-4CE9-16626ED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9882-1B69-0DFC-2C6F-707B10EE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EC862-4C58-69D9-0540-06BE84316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62271-EA9B-F1A0-1A5C-E1C3547A0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CAFEB-0344-1C6D-A26D-6F0111C4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B087F-990F-86BF-C603-F586A1C2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B2C6-258F-BCC8-B755-1DB9A00E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2506-01AD-9CEB-1EBC-438DCAF5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6712-3414-CE64-9805-C62871236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D92B4-677B-9740-F863-D87477D1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487A-5205-3FE0-36C6-B9397D17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E6221-13D2-09B7-5B7E-B89C41BF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7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4A06-8A46-3AC2-4ED7-B5316286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B6E15-50D9-6531-45E9-7C7EBC8B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951E3-4B2E-6F52-BECA-FE7330F5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7C23-B58C-AF8B-7206-C03FF174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CE32B-357C-E988-9BCE-76898707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9FEF-74E1-9D51-59FD-DEF98247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0A49-04C9-ECB2-4178-6E2F11859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66E31-FE7D-D9F1-3E76-FAB4180B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53CB1-AE3B-4F4A-A6D9-46216ECA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C0841-B05C-598F-9829-7CA5B7E8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7C0A2-0E6E-7CA3-925D-B3CADD55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9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4C8-A72D-0C0F-8C06-73AC7FC1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E5315-A131-38B7-3CCE-447989AA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908BB-699C-C254-F029-F635E427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35580-B5F7-F31B-327D-F25E0CAFD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78AE-94B1-8B63-6AC2-47108A8EE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898ED-6611-539E-9838-49C7C35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6221F-3E02-D456-6BD2-D3FD1E84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70030-DE87-57AF-E1F7-44922C73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4281-C93E-F16B-DD85-550B3BB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1CE90-90BA-F1E2-778D-2BF9A7FD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31DBC-3F3C-6C39-A409-853412DD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08840-EC1A-EC76-8F08-7EB40045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5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6FD32-263A-C14D-26B5-65507055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65E2E-E9D1-E4E2-D228-6F85EEC8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46F77-0EB2-E072-D908-AE2DD679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8F50-80C8-A6E9-5BF5-81995121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87D7-5671-E955-7C29-712D2A5E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B58E4-F8D5-3812-6E11-7E43CD44A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6B96-D294-5411-9102-DEA4C5D3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038C4-3560-C7C2-C172-06B9C841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604B-2674-400E-066A-163AFA19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3334-BEC7-D96A-D930-F4F3680A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E5253-D07B-0EF0-AE03-783E423A5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97D67-1BF9-943F-BC8A-E344D9874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B1131-D464-35ED-C0ED-8E34E41C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A9816-F8EF-9BA4-BE51-3E3F0201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F7DB1-133F-6B35-3E5F-3A9C5063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B367E-A750-1AEA-E8A5-82F3C2A3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FA64-48B3-1FB6-1D2E-E108EE9FB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D95C-13C6-D10B-5F46-AD6BE3F9E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DD873B-80B9-BA4D-93FE-C85F6D586CE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2633C-FE86-876F-1677-774EB029B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F6B72-8671-BF69-EA1A-398F6E929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A7E7DD-B787-FF46-A099-93D09928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507DBD-BAFC-94AC-7440-5057CC31C7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</a:blip>
          <a:stretch>
            <a:fillRect/>
          </a:stretch>
        </p:blipFill>
        <p:spPr>
          <a:xfrm>
            <a:off x="751562" y="0"/>
            <a:ext cx="10784909" cy="6858000"/>
          </a:xfrm>
          <a:prstGeom prst="rect">
            <a:avLst/>
          </a:prstGeom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5753331" y="5485929"/>
            <a:ext cx="340670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Schniepp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635197" y="4139672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19, 2026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874535" y="139380"/>
            <a:ext cx="8839200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1B38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2026 </a:t>
            </a:r>
          </a:p>
          <a:p>
            <a:pPr algn="ctr">
              <a:defRPr/>
            </a:pPr>
            <a:r>
              <a:rPr lang="en-US" sz="6000" b="1" dirty="0">
                <a:solidFill>
                  <a:srgbClr val="1B38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Economic Outlook</a:t>
            </a:r>
          </a:p>
        </p:txBody>
      </p:sp>
      <p:pic>
        <p:nvPicPr>
          <p:cNvPr id="2" name="Picture 1" descr="Screen Shot 2017-10-21 at 7.48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5486400"/>
            <a:ext cx="1529593" cy="1138302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2186" y="2215188"/>
            <a:ext cx="10388252" cy="1785104"/>
          </a:xfrm>
          <a:prstGeom prst="rect">
            <a:avLst/>
          </a:prstGeom>
          <a:solidFill>
            <a:srgbClr val="FFFE92">
              <a:alpha val="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U.S,  California </a:t>
            </a:r>
          </a:p>
          <a:p>
            <a:pPr algn="ctr">
              <a:defRPr/>
            </a:pPr>
            <a:r>
              <a:rPr lang="en-US" sz="5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And the Antelope Valley</a:t>
            </a:r>
          </a:p>
        </p:txBody>
      </p:sp>
    </p:spTree>
    <p:extLst>
      <p:ext uri="{BB962C8B-B14F-4D97-AF65-F5344CB8AC3E}">
        <p14:creationId xmlns:p14="http://schemas.microsoft.com/office/powerpoint/2010/main" val="324702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AE61-979D-9A04-53D7-6776C5EC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190" y="1629682"/>
            <a:ext cx="5004351" cy="28307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04AFF"/>
                </a:solidFill>
              </a:rPr>
              <a:t>AI and jobs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Are we ready</a:t>
            </a:r>
            <a:br>
              <a:rPr lang="en-US" dirty="0"/>
            </a:br>
            <a:r>
              <a:rPr lang="en-US" dirty="0"/>
              <a:t>for what’s coming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04CCC-6150-9956-145B-9675AC28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84" y="447123"/>
            <a:ext cx="4969566" cy="62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BD94F-BC46-F593-112B-FF4CBC7F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D672C-2F22-8541-8C40-12BDE66F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85750"/>
            <a:ext cx="9486900" cy="6286500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779F1690-E7F1-5148-B41A-2162B94815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32830" y="4578492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774 0.00486 -0.00065 0.00301 0.01355 -0.00162 C 0.01641 -0.00278 0.04011 -0.00509 0.04089 -0.00509 C 0.04441 -0.00671 0.04597 -0.00764 0.04961 -0.00856 C 0.05183 -0.00926 0.05417 -0.00972 0.05638 -0.01041 C 0.05782 -0.01088 0.05899 -0.01157 0.06029 -0.01203 C 0.06198 -0.01273 0.06355 -0.01319 0.06524 -0.01389 C 0.07292 -0.0206 0.06498 -0.01458 0.07592 -0.01898 C 0.07787 -0.0199 0.07982 -0.02153 0.08178 -0.02245 C 0.09402 -0.02801 0.07878 -0.02106 0.08855 -0.02592 C 0.08985 -0.02662 0.09115 -0.02708 0.09245 -0.02778 C 0.10222 -0.03264 0.08711 -0.02569 0.09935 -0.03125 C 0.10027 -0.0324 0.10118 -0.03403 0.10222 -0.03472 C 0.10834 -0.03865 0.11068 -0.03796 0.1168 -0.03981 C 0.1211 -0.0412 0.12006 -0.04143 0.1237 -0.04328 C 0.125 -0.04398 0.12631 -0.04421 0.12761 -0.04514 C 0.12891 -0.04583 0.13008 -0.04745 0.13152 -0.04838 C 0.13334 -0.04977 0.13542 -0.05069 0.13737 -0.05185 C 0.13829 -0.05254 0.13933 -0.05301 0.14024 -0.0537 C 0.1418 -0.05486 0.14362 -0.05555 0.14506 -0.05717 C 0.15573 -0.06759 0.14675 -0.05995 0.15482 -0.07106 C 0.15769 -0.07477 0.16042 -0.0787 0.16368 -0.08148 C 0.16498 -0.08264 0.16628 -0.08356 0.16745 -0.08495 C 0.16849 -0.08588 0.16941 -0.0875 0.17045 -0.08842 C 0.17435 -0.0919 0.17344 -0.08796 0.17826 -0.09352 C 0.18334 -0.0993 0.18777 -0.10671 0.19284 -0.1125 C 0.19375 -0.11365 0.19493 -0.11458 0.19571 -0.11597 C 0.19688 -0.11759 0.19766 -0.11967 0.1987 -0.12129 C 0.19961 -0.12245 0.20079 -0.12338 0.20157 -0.12477 C 0.20925 -0.13634 0.20144 -0.12731 0.21133 -0.14028 C 0.2129 -0.14236 0.21459 -0.14352 0.21628 -0.14537 C 0.22357 -0.15416 0.21706 -0.14699 0.22305 -0.15578 C 0.23021 -0.16643 0.2211 -0.15046 0.22982 -0.16458 C 0.23191 -0.16782 0.23373 -0.17153 0.23568 -0.175 C 0.23698 -0.17731 0.23803 -0.18009 0.23959 -0.18194 C 0.2504 -0.19328 0.24623 -0.18842 0.25222 -0.1956 C 0.25287 -0.19745 0.25339 -0.19953 0.25417 -0.20092 C 0.25612 -0.20393 0.26055 -0.2081 0.26303 -0.21134 C 0.26433 -0.21296 0.26563 -0.21481 0.26693 -0.21643 C 0.26784 -0.21759 0.26888 -0.21852 0.2698 -0.2199 C 0.27084 -0.22153 0.27162 -0.22361 0.27279 -0.22523 C 0.28112 -0.2375 0.26902 -0.21713 0.27956 -0.23379 C 0.28125 -0.23657 0.28269 -0.23981 0.28438 -0.24236 C 0.28529 -0.24375 0.28646 -0.24444 0.28737 -0.24583 C 0.29623 -0.26018 0.29063 -0.25602 0.29714 -0.25972 C 0.29805 -0.26203 0.29896 -0.26458 0.3 -0.26666 C 0.30222 -0.27083 0.30495 -0.2743 0.30678 -0.2787 C 0.30899 -0.28379 0.31003 -0.2868 0.31263 -0.29097 C 0.31355 -0.29236 0.31472 -0.29305 0.31563 -0.29444 C 0.31836 -0.29884 0.3211 -0.30324 0.32344 -0.30833 C 0.328 -0.31852 0.32553 -0.31481 0.33021 -0.32037 C 0.33152 -0.32384 0.3336 -0.32963 0.33503 -0.3324 C 0.33724 -0.3368 0.3405 -0.33958 0.34193 -0.34467 C 0.34545 -0.35717 0.3418 -0.34629 0.34779 -0.35856 C 0.35079 -0.36458 0.34883 -0.36319 0.3517 -0.3706 C 0.35287 -0.37361 0.3543 -0.37639 0.3556 -0.37916 C 0.35625 -0.38102 0.35678 -0.38287 0.35756 -0.38449 C 0.35834 -0.38634 0.35951 -0.38773 0.36042 -0.38958 C 0.3612 -0.3912 0.36172 -0.39305 0.36237 -0.3949 C 0.36329 -0.39722 0.36433 -0.3993 0.36524 -0.40185 C 0.36667 -0.40509 0.36758 -0.40926 0.36915 -0.41203 C 0.37774 -0.42731 0.36732 -0.4081 0.37409 -0.42245 C 0.375 -0.42453 0.37605 -0.42592 0.37696 -0.42778 C 0.37839 -0.43078 0.38008 -0.43634 0.38086 -0.43981 C 0.38125 -0.44143 0.38138 -0.44328 0.38191 -0.44514 C 0.38334 -0.45115 0.38386 -0.45185 0.38581 -0.45717 C 0.38685 -0.46296 0.38568 -0.46227 0.38777 -0.46227 L 0.38777 -0.46227 " pathEditMode="relative" ptsTypes="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665D4-476C-6899-3CF4-CFA052DFF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>
            <a:extLst>
              <a:ext uri="{FF2B5EF4-FFF2-40B4-BE49-F238E27FC236}">
                <a16:creationId xmlns:a16="http://schemas.microsoft.com/office/drawing/2014/main" id="{63B789F9-CB0A-8856-384C-BD338AC21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526" y="180243"/>
            <a:ext cx="11148646" cy="9144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4500" b="1" dirty="0">
                <a:solidFill>
                  <a:srgbClr val="FCFF23"/>
                </a:solidFill>
                <a:latin typeface="Arial Narrow"/>
                <a:cs typeface="Arial Narrow"/>
              </a:rPr>
              <a:t>The Dubious Issues with AI: Market Disruption</a:t>
            </a:r>
          </a:p>
        </p:txBody>
      </p:sp>
      <p:sp>
        <p:nvSpPr>
          <p:cNvPr id="1652739" name="Rectangle 3">
            <a:extLst>
              <a:ext uri="{FF2B5EF4-FFF2-40B4-BE49-F238E27FC236}">
                <a16:creationId xmlns:a16="http://schemas.microsoft.com/office/drawing/2014/main" id="{478F73EA-F0EC-28FB-103A-BEF146A13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9608" y="1409699"/>
            <a:ext cx="11604483" cy="53340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Now in Phase 1: AI performance improvements accelerate</a:t>
            </a:r>
          </a:p>
          <a:p>
            <a:pPr marL="457200" lvl="1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30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~ enabling meaningful replacement of human workers</a:t>
            </a:r>
            <a:r>
              <a:rPr lang="en-US" sz="2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Phase 2 is a concern: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 Displaced human workers stop buying stuff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Phase 3 is a bigger concern: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~ Sales drop, more layoffs, firms reduce prices to increase sales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Company earnings decline, stock market devalues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Growth from AI productivity offset by spending pullback</a:t>
            </a:r>
          </a:p>
        </p:txBody>
      </p:sp>
      <p:sp>
        <p:nvSpPr>
          <p:cNvPr id="1652740" name="Line 4">
            <a:extLst>
              <a:ext uri="{FF2B5EF4-FFF2-40B4-BE49-F238E27FC236}">
                <a16:creationId xmlns:a16="http://schemas.microsoft.com/office/drawing/2014/main" id="{BEF2CABB-2494-219B-1303-F5CAEFFF28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846" y="1195754"/>
            <a:ext cx="11604483" cy="11722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2282C4-B808-BFE6-E34A-E477782E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B5282-6C9D-940A-9536-8B02FE1EC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13771"/>
            <a:ext cx="10328565" cy="6844229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3AA2B9F2-6EA9-225A-F9C3-AB069B8BBFC2}"/>
              </a:ext>
            </a:extLst>
          </p:cNvPr>
          <p:cNvSpPr>
            <a:spLocks noChangeArrowheads="1"/>
          </p:cNvSpPr>
          <p:nvPr/>
        </p:nvSpPr>
        <p:spPr bwMode="auto">
          <a:xfrm rot="7007159">
            <a:off x="10627925" y="2674982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A3295-B018-AE67-78F1-8EB10663C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164" y="1465387"/>
            <a:ext cx="3412959" cy="4809567"/>
          </a:xfrm>
          <a:prstGeom prst="rect">
            <a:avLst/>
          </a:prstGeom>
          <a:solidFill>
            <a:srgbClr val="FFFF00">
              <a:alpha val="38000"/>
            </a:srgbClr>
          </a:solidFill>
          <a:ln w="19050" cmpd="sng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C8C0D381-F185-1C1C-E1ED-C3497EEE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981" y="2051444"/>
            <a:ext cx="3638037" cy="51499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8288" tIns="27432" rIns="18288" bIns="27432" anchor="ctr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3000" b="1" i="0" u="none" strike="noStrike" baseline="0" dirty="0" err="1"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  <a:t>ChatGPT</a:t>
            </a:r>
            <a:r>
              <a:rPr lang="en-US" sz="3000" b="1" i="0" u="none" strike="noStrike" baseline="0" dirty="0"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  <a:t> </a:t>
            </a:r>
          </a:p>
          <a:p>
            <a:pPr algn="ctr" rtl="0">
              <a:defRPr sz="1000"/>
            </a:pPr>
            <a:r>
              <a:rPr lang="en-US" sz="3000" b="1" i="0" u="none" strike="noStrike" baseline="0" dirty="0"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  <a:t>Debuts</a:t>
            </a:r>
          </a:p>
          <a:p>
            <a:pPr algn="ctr" rtl="0">
              <a:defRPr sz="1000"/>
            </a:pPr>
            <a:r>
              <a:rPr lang="en-US" sz="3000" b="1" dirty="0">
                <a:solidFill>
                  <a:srgbClr val="FFFF00"/>
                </a:solidFill>
                <a:latin typeface="Arial Narrow"/>
                <a:ea typeface="Arial Narrow"/>
                <a:cs typeface="Arial Narrow"/>
              </a:rPr>
              <a:t>11-30-22</a:t>
            </a:r>
            <a:endParaRPr lang="en-US" sz="3000" b="1" i="0" u="none" strike="noStrike" baseline="0" dirty="0">
              <a:solidFill>
                <a:srgbClr val="FFFF00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2" name="AutoShape 1033">
            <a:extLst>
              <a:ext uri="{FF2B5EF4-FFF2-40B4-BE49-F238E27FC236}">
                <a16:creationId xmlns:a16="http://schemas.microsoft.com/office/drawing/2014/main" id="{BF022763-35B8-2D00-6AA1-2D61322BD1C6}"/>
              </a:ext>
            </a:extLst>
          </p:cNvPr>
          <p:cNvSpPr>
            <a:spLocks noChangeArrowheads="1"/>
          </p:cNvSpPr>
          <p:nvPr/>
        </p:nvSpPr>
        <p:spPr bwMode="auto">
          <a:xfrm rot="2241649">
            <a:off x="6485228" y="3110176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A0691F74-4D52-36AB-1039-307AD0505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1778" y="1465386"/>
            <a:ext cx="17213" cy="4809568"/>
          </a:xfrm>
          <a:prstGeom prst="line">
            <a:avLst/>
          </a:prstGeom>
          <a:noFill/>
          <a:ln w="508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21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C8526-6409-091B-D411-202B29B52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>
            <a:extLst>
              <a:ext uri="{FF2B5EF4-FFF2-40B4-BE49-F238E27FC236}">
                <a16:creationId xmlns:a16="http://schemas.microsoft.com/office/drawing/2014/main" id="{CE17E1C2-D50C-A84D-9B5D-E0F016FA1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790" y="114301"/>
            <a:ext cx="11195539" cy="9144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4500" b="1" dirty="0">
                <a:solidFill>
                  <a:srgbClr val="FCFF23"/>
                </a:solidFill>
                <a:latin typeface="Arial Narrow"/>
                <a:cs typeface="Arial Narrow"/>
              </a:rPr>
              <a:t>The Hopeful Issues with AI: Growth w/o Trauma</a:t>
            </a:r>
          </a:p>
        </p:txBody>
      </p:sp>
      <p:sp>
        <p:nvSpPr>
          <p:cNvPr id="1652739" name="Rectangle 3">
            <a:extLst>
              <a:ext uri="{FF2B5EF4-FFF2-40B4-BE49-F238E27FC236}">
                <a16:creationId xmlns:a16="http://schemas.microsoft.com/office/drawing/2014/main" id="{93E4B1AB-C793-E63C-117A-649B75E24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9608" y="1409699"/>
            <a:ext cx="11604483" cy="5334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Phase 1: Widespread adoption of AI </a:t>
            </a:r>
          </a:p>
          <a:p>
            <a:pPr marL="457200" lvl="1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30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~ not much new job creation, but not many layoffs either</a:t>
            </a:r>
            <a:r>
              <a:rPr lang="en-US" sz="2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Phase 2: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 Not much displacement; HHs continue to spend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Phase 4: AI maintenance and expansion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~ demand for AI workers to manage, update, implement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No doomsday scenario for workers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Growth from AI productivity offset by spending pullback</a:t>
            </a:r>
          </a:p>
        </p:txBody>
      </p:sp>
      <p:sp>
        <p:nvSpPr>
          <p:cNvPr id="1652740" name="Line 4">
            <a:extLst>
              <a:ext uri="{FF2B5EF4-FFF2-40B4-BE49-F238E27FC236}">
                <a16:creationId xmlns:a16="http://schemas.microsoft.com/office/drawing/2014/main" id="{FAB03034-2185-57B2-DB43-FD6B975C8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846" y="1195754"/>
            <a:ext cx="11604483" cy="11722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2773"/>
            <a:ext cx="8915400" cy="9144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rmAutofit/>
          </a:bodyPr>
          <a:lstStyle/>
          <a:p>
            <a:r>
              <a:rPr lang="en-US" sz="4700" b="1" dirty="0">
                <a:solidFill>
                  <a:srgbClr val="FCFF23"/>
                </a:solidFill>
                <a:latin typeface="Arial Narrow"/>
                <a:cs typeface="Arial Narrow"/>
              </a:rPr>
              <a:t>California Issues in 2025</a:t>
            </a:r>
            <a:endParaRPr lang="en-US" sz="47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95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446" y="1828800"/>
            <a:ext cx="11915553" cy="48768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r>
              <a:rPr lang="en-US" sz="3500" b="1" dirty="0">
                <a:solidFill>
                  <a:srgbClr val="FFFDBA"/>
                </a:solidFill>
                <a:latin typeface="Arial Narrow"/>
                <a:cs typeface="Arial Narrow"/>
              </a:rPr>
              <a:t>New Development has typically been a principal engine of		 growth for the economy especially since the pandemic</a:t>
            </a:r>
          </a:p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r>
              <a:rPr lang="en-US" sz="3500" b="1" dirty="0">
                <a:solidFill>
                  <a:srgbClr val="FFFDBA"/>
                </a:solidFill>
                <a:latin typeface="Arial Narrow"/>
                <a:cs typeface="Arial Narrow"/>
              </a:rPr>
              <a:t>However “No viable path” to completing the HSR says U.S. DOT</a:t>
            </a:r>
          </a:p>
          <a:p>
            <a:pPr marL="400050" lvl="2" indent="0">
              <a:spcBef>
                <a:spcPts val="80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Arial Narrow"/>
                <a:cs typeface="Arial Narrow"/>
              </a:rPr>
              <a:t>	So $4 billion in funding was cancelled in July</a:t>
            </a:r>
          </a:p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r>
              <a:rPr lang="en-US" sz="3500" b="1" dirty="0">
                <a:solidFill>
                  <a:srgbClr val="FFFDBA"/>
                </a:solidFill>
                <a:latin typeface="Arial Narrow"/>
                <a:cs typeface="Arial Narrow"/>
              </a:rPr>
              <a:t>We are in a housing crisis but there is less new housing 		this year . . . . </a:t>
            </a:r>
          </a:p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r>
              <a:rPr lang="en-US" sz="3500" b="1" dirty="0">
                <a:solidFill>
                  <a:srgbClr val="FFFDBA"/>
                </a:solidFill>
                <a:latin typeface="Arial Narrow"/>
                <a:cs typeface="Arial Narrow"/>
              </a:rPr>
              <a:t>Venture Capital AI funding at record levels</a:t>
            </a:r>
          </a:p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r>
              <a:rPr lang="en-US" sz="3500" b="1" dirty="0">
                <a:solidFill>
                  <a:srgbClr val="FFFDBA"/>
                </a:solidFill>
                <a:latin typeface="Arial Narrow"/>
                <a:cs typeface="Arial Narrow"/>
              </a:rPr>
              <a:t>Labor markets appear troublesome for first time in 15 years</a:t>
            </a:r>
          </a:p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endParaRPr lang="en-US" sz="3500" b="1" dirty="0">
              <a:solidFill>
                <a:srgbClr val="FFFDBA"/>
              </a:solidFill>
              <a:latin typeface="Arial Narrow"/>
              <a:cs typeface="Arial Narrow"/>
            </a:endParaRPr>
          </a:p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endParaRPr lang="en-US" sz="3500" b="1" dirty="0">
              <a:solidFill>
                <a:srgbClr val="FFFDBA"/>
              </a:solidFill>
              <a:latin typeface="Arial Narrow"/>
              <a:cs typeface="Arial Narrow"/>
            </a:endParaRPr>
          </a:p>
          <a:p>
            <a:pPr marL="571500" lvl="1" indent="-571500">
              <a:spcBef>
                <a:spcPts val="800"/>
              </a:spcBef>
              <a:buFont typeface="Wingdings" charset="2"/>
              <a:buChar char="q"/>
            </a:pPr>
            <a:endParaRPr lang="en-US" sz="3500" b="1" dirty="0">
              <a:solidFill>
                <a:srgbClr val="FFFDBA"/>
              </a:solidFill>
              <a:latin typeface="Arial Narrow"/>
              <a:cs typeface="Arial Narrow"/>
            </a:endParaRPr>
          </a:p>
          <a:p>
            <a:pPr>
              <a:spcBef>
                <a:spcPts val="800"/>
              </a:spcBef>
              <a:buFont typeface="Wingdings" charset="2"/>
              <a:buChar char="q"/>
            </a:pPr>
            <a:endParaRPr lang="en-US" sz="3500" b="1" dirty="0">
              <a:solidFill>
                <a:srgbClr val="FFFDBA"/>
              </a:solidFill>
              <a:latin typeface="Arial Narrow"/>
              <a:cs typeface="Arial Narrow"/>
            </a:endParaRPr>
          </a:p>
          <a:p>
            <a:pPr>
              <a:spcBef>
                <a:spcPts val="800"/>
              </a:spcBef>
              <a:buFont typeface="Wingdings" charset="2"/>
              <a:buChar char="q"/>
            </a:pPr>
            <a:endParaRPr lang="en-US" sz="3500" b="1" dirty="0">
              <a:solidFill>
                <a:srgbClr val="FFFDBA"/>
              </a:solidFill>
              <a:latin typeface="Arial Narrow"/>
              <a:cs typeface="Arial Narrow"/>
            </a:endParaRPr>
          </a:p>
          <a:p>
            <a:pPr>
              <a:spcBef>
                <a:spcPts val="800"/>
              </a:spcBef>
              <a:buFont typeface="Wingdings" charset="2"/>
              <a:buChar char="q"/>
            </a:pPr>
            <a:endParaRPr lang="en-US" sz="35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55845" name="Line 5"/>
          <p:cNvSpPr>
            <a:spLocks noChangeShapeType="1"/>
          </p:cNvSpPr>
          <p:nvPr/>
        </p:nvSpPr>
        <p:spPr bwMode="auto">
          <a:xfrm flipV="1">
            <a:off x="393405" y="1562986"/>
            <a:ext cx="11270511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24CAD0-49CE-248F-699C-33C6FB79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9" y="152400"/>
            <a:ext cx="899947" cy="12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4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BEF2F-2ED3-6DFC-3389-5A7E1C4A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41" y="37791"/>
            <a:ext cx="10292317" cy="6820209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FA992A61-4F36-8AC8-8F61-FD690110ECA4}"/>
              </a:ext>
            </a:extLst>
          </p:cNvPr>
          <p:cNvSpPr/>
          <p:nvPr/>
        </p:nvSpPr>
        <p:spPr bwMode="auto">
          <a:xfrm rot="679821">
            <a:off x="10565089" y="3469397"/>
            <a:ext cx="495512" cy="849563"/>
          </a:xfrm>
          <a:prstGeom prst="downArrow">
            <a:avLst/>
          </a:prstGeom>
          <a:solidFill>
            <a:srgbClr val="55FA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C0CE6-734B-E04B-ADB9-BE21FF3AB0A3}"/>
              </a:ext>
            </a:extLst>
          </p:cNvPr>
          <p:cNvSpPr txBox="1"/>
          <p:nvPr/>
        </p:nvSpPr>
        <p:spPr>
          <a:xfrm>
            <a:off x="3871236" y="1335491"/>
            <a:ext cx="6942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SB 9		</a:t>
            </a:r>
            <a:r>
              <a:rPr lang="en-US" sz="30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 units on a lot</a:t>
            </a:r>
          </a:p>
          <a:p>
            <a:r>
              <a:rPr lang="en-US" sz="34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SB 10	</a:t>
            </a:r>
            <a:r>
              <a:rPr lang="en-US" sz="3000" b="1" dirty="0" err="1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upzone</a:t>
            </a:r>
            <a:r>
              <a:rPr lang="en-US" sz="30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housing areas</a:t>
            </a:r>
          </a:p>
          <a:p>
            <a:r>
              <a:rPr lang="en-US" sz="34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SB 35	</a:t>
            </a:r>
            <a:r>
              <a:rPr lang="en-US" sz="28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ministerial approval of housing</a:t>
            </a:r>
          </a:p>
          <a:p>
            <a:r>
              <a:rPr lang="en-US" sz="34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AB 2011	</a:t>
            </a:r>
            <a:r>
              <a:rPr lang="en-US" sz="30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enables </a:t>
            </a:r>
            <a:r>
              <a:rPr lang="en-US" sz="3000" b="1" dirty="0" err="1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apts</a:t>
            </a:r>
            <a:r>
              <a:rPr lang="en-US" sz="30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on commercial lots</a:t>
            </a:r>
          </a:p>
          <a:p>
            <a:r>
              <a:rPr lang="en-US" sz="34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SB 1211	</a:t>
            </a:r>
            <a:r>
              <a:rPr lang="en-US" sz="3000" b="1" dirty="0">
                <a:solidFill>
                  <a:srgbClr val="FFF0C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enables more ADUs on a lot</a:t>
            </a:r>
          </a:p>
        </p:txBody>
      </p:sp>
    </p:spTree>
    <p:extLst>
      <p:ext uri="{BB962C8B-B14F-4D97-AF65-F5344CB8AC3E}">
        <p14:creationId xmlns:p14="http://schemas.microsoft.com/office/powerpoint/2010/main" val="24840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BD94F-BC46-F593-112B-FF4CBC7F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>
            <a:extLst>
              <a:ext uri="{FF2B5EF4-FFF2-40B4-BE49-F238E27FC236}">
                <a16:creationId xmlns:a16="http://schemas.microsoft.com/office/drawing/2014/main" id="{AE29F5C6-F5FC-4ED6-8CF2-35639F57E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545" y="191879"/>
            <a:ext cx="10784910" cy="9144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5000" b="1" dirty="0">
                <a:solidFill>
                  <a:srgbClr val="FCFF23"/>
                </a:solidFill>
                <a:latin typeface="Arial Narrow"/>
                <a:cs typeface="Arial Narrow"/>
              </a:rPr>
              <a:t>Recent Evidence: California Labor Market</a:t>
            </a:r>
          </a:p>
        </p:txBody>
      </p:sp>
      <p:sp>
        <p:nvSpPr>
          <p:cNvPr id="1652739" name="Rectangle 3">
            <a:extLst>
              <a:ext uri="{FF2B5EF4-FFF2-40B4-BE49-F238E27FC236}">
                <a16:creationId xmlns:a16="http://schemas.microsoft.com/office/drawing/2014/main" id="{029F3634-1180-C0C2-DF1D-C3749A7CB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125" y="1373780"/>
            <a:ext cx="11487602" cy="5334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 fontScale="92500" lnSpcReduction="20000"/>
          </a:bodyPr>
          <a:lstStyle/>
          <a:p>
            <a:pPr marL="350838" indent="-350838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0C4"/>
                </a:solidFill>
                <a:latin typeface="Arial Narrow"/>
                <a:cs typeface="Arial Narrow"/>
              </a:rPr>
              <a:t>  Feeble</a:t>
            </a:r>
          </a:p>
          <a:p>
            <a:pPr marL="350838" indent="-350838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0C4"/>
                </a:solidFill>
                <a:latin typeface="Arial Narrow"/>
                <a:cs typeface="Arial Narrow"/>
              </a:rPr>
              <a:t>  Unemployment rate rising . . . now at 5.5 percent </a:t>
            </a:r>
          </a:p>
          <a:p>
            <a:pPr marL="457200" lvl="1" indent="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None/>
              <a:tabLst>
                <a:tab pos="620713" algn="l"/>
              </a:tabLst>
            </a:pPr>
            <a:r>
              <a:rPr lang="en-US" sz="3800" b="1" dirty="0">
                <a:solidFill>
                  <a:srgbClr val="87FFEF"/>
                </a:solidFill>
                <a:latin typeface="Arial Narrow"/>
                <a:cs typeface="Arial Narrow"/>
              </a:rPr>
              <a:t> </a:t>
            </a:r>
            <a:r>
              <a:rPr lang="en-US" sz="3500" b="1" dirty="0">
                <a:solidFill>
                  <a:srgbClr val="87FFEF"/>
                </a:solidFill>
                <a:latin typeface="Arial Narrow"/>
                <a:cs typeface="Arial Narrow"/>
              </a:rPr>
              <a:t>--- highest among all states</a:t>
            </a:r>
          </a:p>
          <a:p>
            <a:pPr marL="350838" indent="-350838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0C4"/>
                </a:solidFill>
                <a:latin typeface="Arial Narrow"/>
                <a:cs typeface="Arial Narrow"/>
              </a:rPr>
              <a:t>  Pace of job creation this year: 65,000 jobs</a:t>
            </a:r>
          </a:p>
          <a:p>
            <a:pPr marL="457200" lvl="1" indent="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None/>
              <a:tabLst>
                <a:tab pos="620713" algn="l"/>
              </a:tabLst>
            </a:pPr>
            <a:r>
              <a:rPr lang="en-US" sz="3400" b="1" dirty="0">
                <a:solidFill>
                  <a:srgbClr val="87FFEF"/>
                </a:solidFill>
                <a:latin typeface="Arial Narrow"/>
                <a:cs typeface="Arial Narrow"/>
              </a:rPr>
              <a:t> --- The 2015 to 2019 pace was 371,000 per month</a:t>
            </a:r>
          </a:p>
          <a:p>
            <a:pPr marL="350838" indent="-350838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0C4"/>
                </a:solidFill>
                <a:latin typeface="Arial Narrow"/>
                <a:cs typeface="Arial Narrow"/>
              </a:rPr>
              <a:t>  Not broad based: only 2 sectors creating jobs</a:t>
            </a:r>
          </a:p>
          <a:p>
            <a:pPr marL="350838" indent="-350838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0C4"/>
                </a:solidFill>
                <a:latin typeface="Arial Narrow"/>
                <a:cs typeface="Arial Narrow"/>
              </a:rPr>
              <a:t>  Employment contracting in manufacturing, technology 			sectors, financial activities, film, TV &amp; sound recording</a:t>
            </a:r>
          </a:p>
          <a:p>
            <a:pPr marL="350838" indent="-350838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0C4"/>
                </a:solidFill>
                <a:latin typeface="Arial Narrow"/>
                <a:cs typeface="Arial Narrow"/>
              </a:rPr>
              <a:t> Layoffs escalating, . . . . why ?</a:t>
            </a:r>
            <a:endParaRPr lang="en-US" sz="3800" b="1" dirty="0">
              <a:solidFill>
                <a:srgbClr val="FFF0C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50838" indent="-350838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20713" algn="l"/>
              </a:tabLst>
            </a:pPr>
            <a:endParaRPr lang="en-US" sz="3800" b="1" dirty="0">
              <a:solidFill>
                <a:srgbClr val="FFF0C4"/>
              </a:solidFill>
              <a:latin typeface="Arial Narrow"/>
              <a:cs typeface="Arial Narrow"/>
            </a:endParaRPr>
          </a:p>
        </p:txBody>
      </p:sp>
      <p:sp>
        <p:nvSpPr>
          <p:cNvPr id="1652740" name="Line 4">
            <a:extLst>
              <a:ext uri="{FF2B5EF4-FFF2-40B4-BE49-F238E27FC236}">
                <a16:creationId xmlns:a16="http://schemas.microsoft.com/office/drawing/2014/main" id="{B649FAA3-F489-CBD8-2FC2-F47C01BF7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942" y="1215024"/>
            <a:ext cx="11686784" cy="50103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49505-DC60-266C-F3D4-F36DD660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5CDA3-83F9-766B-C1EE-DF5A1AF3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13" y="165988"/>
            <a:ext cx="10112374" cy="6692012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8901F907-99F3-403C-5722-B72DB10D85A3}"/>
              </a:ext>
            </a:extLst>
          </p:cNvPr>
          <p:cNvSpPr>
            <a:spLocks noChangeArrowheads="1"/>
          </p:cNvSpPr>
          <p:nvPr/>
        </p:nvSpPr>
        <p:spPr bwMode="auto">
          <a:xfrm rot="5177679">
            <a:off x="8711204" y="2623413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AD29E-95E3-0CC4-77CF-CD4EB11E3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426" y="3429000"/>
            <a:ext cx="3970069" cy="2405130"/>
          </a:xfrm>
          <a:prstGeom prst="rect">
            <a:avLst/>
          </a:prstGeom>
          <a:solidFill>
            <a:srgbClr val="FFFF00">
              <a:alpha val="38000"/>
            </a:srgbClr>
          </a:solidFill>
          <a:ln w="19050" cmpd="sng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sz="18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CE615F4-E36F-82AC-4120-C113852D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740" y="1379281"/>
            <a:ext cx="38138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last 35 months: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+ 7,000 jobs / month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1BE60C98-B49D-15A0-C614-94011621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02" y="1864768"/>
            <a:ext cx="2862908" cy="2711285"/>
          </a:xfrm>
          <a:prstGeom prst="ellipse">
            <a:avLst/>
          </a:prstGeom>
          <a:noFill/>
          <a:ln w="63500">
            <a:solidFill>
              <a:srgbClr val="FFFF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1834C-6AF3-649D-8E9D-273C6AC38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79B9C-85AE-11F0-065F-902E030A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7" y="89286"/>
            <a:ext cx="10135673" cy="6716409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13ECBBBB-26E1-E3BB-79F3-135B8574A0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347770" y="2831243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8051"/>
            <a:ext cx="10380372" cy="9144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5000" b="1" dirty="0">
                <a:solidFill>
                  <a:srgbClr val="FCFF23"/>
                </a:solidFill>
                <a:latin typeface="Arial Narrow"/>
                <a:cs typeface="Arial Narrow"/>
              </a:rPr>
              <a:t>What you need to Know:  U.S Economy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065" y="1345950"/>
            <a:ext cx="11140225" cy="53340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pPr marL="350838" indent="-35083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600" b="1" dirty="0">
                <a:solidFill>
                  <a:srgbClr val="FFFDBA"/>
                </a:solidFill>
                <a:latin typeface="Arial Narrow"/>
                <a:cs typeface="Arial Narrow"/>
              </a:rPr>
              <a:t>	 </a:t>
            </a:r>
            <a:r>
              <a:rPr lang="en-US" sz="3800" b="1" dirty="0">
                <a:solidFill>
                  <a:srgbClr val="FFFDBA"/>
                </a:solidFill>
                <a:latin typeface="Arial Narrow"/>
                <a:cs typeface="Arial Narrow"/>
              </a:rPr>
              <a:t>Overall growth in 2025 much better than expected</a:t>
            </a:r>
          </a:p>
          <a:p>
            <a:pPr marL="350838" indent="-35083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DBA"/>
                </a:solidFill>
                <a:latin typeface="Arial Narrow"/>
                <a:cs typeface="Arial Narrow"/>
              </a:rPr>
              <a:t>   Tariff hysteria has subsided</a:t>
            </a:r>
          </a:p>
          <a:p>
            <a:pPr marL="350838" indent="-35083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DBA"/>
                </a:solidFill>
                <a:latin typeface="Arial Narrow"/>
                <a:cs typeface="Arial Narrow"/>
              </a:rPr>
              <a:t>   The stock market is just off its all time highs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tabLst>
                <a:tab pos="620713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 Narrow"/>
                <a:cs typeface="Arial Narrow"/>
              </a:rPr>
              <a:t>  which makes us all feel richer</a:t>
            </a:r>
          </a:p>
          <a:p>
            <a:pPr marL="350838" indent="-35083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DBA"/>
                </a:solidFill>
                <a:latin typeface="Arial Narrow"/>
                <a:cs typeface="Arial Narrow"/>
              </a:rPr>
              <a:t>	 Labor markets still creating jobs, though barely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tabLst>
                <a:tab pos="620713" algn="l"/>
              </a:tabLst>
            </a:pPr>
            <a:r>
              <a:rPr lang="en-US" sz="3500" b="1" dirty="0">
                <a:solidFill>
                  <a:schemeClr val="bg1"/>
                </a:solidFill>
                <a:latin typeface="Arial Narrow"/>
                <a:cs typeface="Arial Narrow"/>
              </a:rPr>
              <a:t>  and this is a big concern</a:t>
            </a:r>
          </a:p>
          <a:p>
            <a:pPr marL="350838" indent="-35083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620713" algn="l"/>
              </a:tabLst>
            </a:pPr>
            <a:r>
              <a:rPr lang="en-US" sz="3800" b="1" dirty="0">
                <a:solidFill>
                  <a:srgbClr val="FFFDBA"/>
                </a:solidFill>
                <a:latin typeface="Arial Narrow"/>
                <a:cs typeface="Arial Narrow"/>
              </a:rPr>
              <a:t>   Interest rates are steadily in decline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tabLst>
                <a:tab pos="620713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/>
                <a:cs typeface="Arial Narrow"/>
              </a:rPr>
              <a:t> 3 rate cuts in 2025</a:t>
            </a:r>
          </a:p>
          <a:p>
            <a:pPr marL="803275" lvl="1" indent="-8032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569913" algn="l"/>
              </a:tabLst>
            </a:pPr>
            <a:r>
              <a:rPr lang="en-US" sz="3800" b="1" dirty="0">
                <a:solidFill>
                  <a:srgbClr val="FFFDBA"/>
                </a:solidFill>
                <a:latin typeface="Arial Narrow"/>
                <a:cs typeface="Arial Narrow"/>
              </a:rPr>
              <a:t>What will the Fed do during the rest of this year ?</a:t>
            </a:r>
          </a:p>
          <a:p>
            <a:pPr marL="350838" indent="-35083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tabLst>
                <a:tab pos="620713" algn="l"/>
              </a:tabLst>
            </a:pPr>
            <a:endParaRPr lang="en-US" sz="3600" b="1" dirty="0">
              <a:solidFill>
                <a:srgbClr val="FFFDBA"/>
              </a:solidFill>
              <a:latin typeface="Arial Narrow"/>
              <a:cs typeface="Arial Narrow"/>
            </a:endParaRPr>
          </a:p>
        </p:txBody>
      </p:sp>
      <p:sp>
        <p:nvSpPr>
          <p:cNvPr id="1652740" name="Line 4"/>
          <p:cNvSpPr>
            <a:spLocks noChangeShapeType="1"/>
          </p:cNvSpPr>
          <p:nvPr/>
        </p:nvSpPr>
        <p:spPr bwMode="auto">
          <a:xfrm flipV="1">
            <a:off x="231820" y="1197734"/>
            <a:ext cx="11745532" cy="2575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BD94F-BC46-F593-112B-FF4CBC7F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54B9F6-D08D-10F9-03C7-2412B341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" y="43885"/>
            <a:ext cx="10204704" cy="6762152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EDBFF4C-5004-51D8-F0D3-257E49E3A9A9}"/>
              </a:ext>
            </a:extLst>
          </p:cNvPr>
          <p:cNvSpPr txBox="1"/>
          <p:nvPr/>
        </p:nvSpPr>
        <p:spPr>
          <a:xfrm>
            <a:off x="3890426" y="1755656"/>
            <a:ext cx="711276" cy="3683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solidFill>
                  <a:srgbClr val="BAF8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pandemic</a:t>
            </a:r>
          </a:p>
        </p:txBody>
      </p:sp>
      <p:sp>
        <p:nvSpPr>
          <p:cNvPr id="5" name="AutoShape 1027">
            <a:extLst>
              <a:ext uri="{FF2B5EF4-FFF2-40B4-BE49-F238E27FC236}">
                <a16:creationId xmlns:a16="http://schemas.microsoft.com/office/drawing/2014/main" id="{169EBD25-081E-7D4A-D366-5EFE5020316D}"/>
              </a:ext>
            </a:extLst>
          </p:cNvPr>
          <p:cNvSpPr>
            <a:spLocks noChangeArrowheads="1"/>
          </p:cNvSpPr>
          <p:nvPr/>
        </p:nvSpPr>
        <p:spPr bwMode="auto">
          <a:xfrm rot="10298259">
            <a:off x="2990011" y="1990522"/>
            <a:ext cx="735457" cy="522491"/>
          </a:xfrm>
          <a:prstGeom prst="rightArrow">
            <a:avLst>
              <a:gd name="adj1" fmla="val 52732"/>
              <a:gd name="adj2" fmla="val 39286"/>
            </a:avLst>
          </a:prstGeom>
          <a:solidFill>
            <a:srgbClr val="2DF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2A20D6"/>
              </a:solidFill>
            </a:endParaRPr>
          </a:p>
        </p:txBody>
      </p:sp>
      <p:sp>
        <p:nvSpPr>
          <p:cNvPr id="7" name="AutoShape 1027">
            <a:extLst>
              <a:ext uri="{FF2B5EF4-FFF2-40B4-BE49-F238E27FC236}">
                <a16:creationId xmlns:a16="http://schemas.microsoft.com/office/drawing/2014/main" id="{742B7158-2AA8-5516-7872-586C1F3D1026}"/>
              </a:ext>
            </a:extLst>
          </p:cNvPr>
          <p:cNvSpPr>
            <a:spLocks noChangeArrowheads="1"/>
          </p:cNvSpPr>
          <p:nvPr/>
        </p:nvSpPr>
        <p:spPr bwMode="auto">
          <a:xfrm rot="5124272">
            <a:off x="10347360" y="4683508"/>
            <a:ext cx="735457" cy="522491"/>
          </a:xfrm>
          <a:prstGeom prst="rightArrow">
            <a:avLst>
              <a:gd name="adj1" fmla="val 52732"/>
              <a:gd name="adj2" fmla="val 392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2A20D6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5578573-5158-4FC7-2EA4-5EA251D3FB28}"/>
              </a:ext>
            </a:extLst>
          </p:cNvPr>
          <p:cNvSpPr txBox="1"/>
          <p:nvPr/>
        </p:nvSpPr>
        <p:spPr>
          <a:xfrm>
            <a:off x="6531553" y="1998279"/>
            <a:ext cx="3406486" cy="6238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16 to 19:  21.9 % and rising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0D93C5A-C633-5DD3-3553-9EDC17C7C923}"/>
              </a:ext>
            </a:extLst>
          </p:cNvPr>
          <p:cNvSpPr txBox="1"/>
          <p:nvPr/>
        </p:nvSpPr>
        <p:spPr>
          <a:xfrm>
            <a:off x="6531553" y="2550626"/>
            <a:ext cx="3406486" cy="6238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 to 24:   9.9 % and rising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3230ECE-A975-002B-89EC-89DCE9E2DAE3}"/>
              </a:ext>
            </a:extLst>
          </p:cNvPr>
          <p:cNvSpPr txBox="1"/>
          <p:nvPr/>
        </p:nvSpPr>
        <p:spPr>
          <a:xfrm>
            <a:off x="6531553" y="3058331"/>
            <a:ext cx="3406486" cy="6238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25 to 44:   4.8 %, not rising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8A5977B-8449-0C5F-C107-F9338A60CE7F}"/>
              </a:ext>
            </a:extLst>
          </p:cNvPr>
          <p:cNvSpPr txBox="1"/>
          <p:nvPr/>
        </p:nvSpPr>
        <p:spPr>
          <a:xfrm>
            <a:off x="6531553" y="3599477"/>
            <a:ext cx="3406486" cy="6238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45 to 65:   3.5 %, stable</a:t>
            </a:r>
          </a:p>
        </p:txBody>
      </p:sp>
    </p:spTree>
    <p:extLst>
      <p:ext uri="{BB962C8B-B14F-4D97-AF65-F5344CB8AC3E}">
        <p14:creationId xmlns:p14="http://schemas.microsoft.com/office/powerpoint/2010/main" val="4131471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BD94F-BC46-F593-112B-FF4CBC7F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5B4F6-D572-3C4D-9198-DB545661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9" y="285750"/>
            <a:ext cx="10130319" cy="6286500"/>
          </a:xfrm>
          <a:prstGeom prst="rect">
            <a:avLst/>
          </a:prstGeom>
        </p:spPr>
      </p:pic>
      <p:sp>
        <p:nvSpPr>
          <p:cNvPr id="3" name="Oval 3">
            <a:extLst>
              <a:ext uri="{FF2B5EF4-FFF2-40B4-BE49-F238E27FC236}">
                <a16:creationId xmlns:a16="http://schemas.microsoft.com/office/drawing/2014/main" id="{7A085A9D-3448-D671-E385-1F1E829F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8" y="2173861"/>
            <a:ext cx="6174335" cy="4536032"/>
          </a:xfrm>
          <a:prstGeom prst="ellipse">
            <a:avLst/>
          </a:prstGeom>
          <a:noFill/>
          <a:ln w="63500">
            <a:solidFill>
              <a:srgbClr val="FFFF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55A01-BA65-D95F-CE21-0E1382E0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10" y="0"/>
            <a:ext cx="9214402" cy="67818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98B7A2F-0E65-8515-4DF5-DB6BFBE2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1" y="-290732"/>
            <a:ext cx="5111285" cy="3276600"/>
          </a:xfrm>
        </p:spPr>
        <p:txBody>
          <a:bodyPr>
            <a:normAutofit/>
          </a:bodyPr>
          <a:lstStyle/>
          <a:p>
            <a:r>
              <a:rPr lang="en-US" sz="7600" b="1" dirty="0">
                <a:solidFill>
                  <a:srgbClr val="FFFF00"/>
                </a:solidFill>
                <a:latin typeface="Comic Sans MS" panose="030F0902030302020204" pitchFamily="66" charset="0"/>
              </a:rPr>
              <a:t>Antelope</a:t>
            </a:r>
            <a:r>
              <a:rPr lang="en-US" sz="7600" b="1" dirty="0">
                <a:solidFill>
                  <a:srgbClr val="FFFF00"/>
                </a:solidFill>
              </a:rPr>
              <a:t> </a:t>
            </a:r>
            <a:r>
              <a:rPr lang="en-US" sz="7600" b="1" dirty="0">
                <a:solidFill>
                  <a:srgbClr val="FFFF00"/>
                </a:solidFill>
                <a:latin typeface="Comic Sans MS" panose="030F0902030302020204" pitchFamily="66" charset="0"/>
              </a:rPr>
              <a:t>Valley</a:t>
            </a:r>
          </a:p>
        </p:txBody>
      </p:sp>
    </p:spTree>
    <p:extLst>
      <p:ext uri="{BB962C8B-B14F-4D97-AF65-F5344CB8AC3E}">
        <p14:creationId xmlns:p14="http://schemas.microsoft.com/office/powerpoint/2010/main" val="371463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AA9A9E9F-A96C-E0E7-2798-AB2DE1ED4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9" y="110972"/>
            <a:ext cx="7512148" cy="6747028"/>
          </a:xfrm>
          <a:prstGeom prst="rect">
            <a:avLst/>
          </a:prstGeom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67141B86-E8DB-EAE0-EB51-ECB5569B6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7200"/>
            <a:ext cx="822220" cy="7939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AF599850-59B7-5D9A-2A79-DB531F07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13" y="457200"/>
            <a:ext cx="822220" cy="7939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391D0F97-4AED-CD95-6973-7A411A8FF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503" y="1552135"/>
            <a:ext cx="822220" cy="7939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Oval 3">
            <a:extLst>
              <a:ext uri="{FF2B5EF4-FFF2-40B4-BE49-F238E27FC236}">
                <a16:creationId xmlns:a16="http://schemas.microsoft.com/office/drawing/2014/main" id="{EDE73AD2-9A76-912C-49D5-E8547C61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316" y="6239260"/>
            <a:ext cx="822220" cy="7939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8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52600" y="22098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1143001"/>
            <a:ext cx="8077200" cy="691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FFFFFF"/>
                </a:solidFill>
                <a:latin typeface="Arial Narrow"/>
                <a:cs typeface="Arial Narrow"/>
              </a:rPr>
              <a:t>Population:			</a:t>
            </a:r>
            <a:r>
              <a:rPr lang="en-US" sz="3800" b="1" dirty="0">
                <a:solidFill>
                  <a:schemeClr val="bg1"/>
                </a:solidFill>
                <a:latin typeface="Arial Narrow"/>
                <a:cs typeface="Arial Narrow"/>
              </a:rPr>
              <a:t>484,786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FFFFFF"/>
                </a:solidFill>
                <a:latin typeface="Arial Narrow"/>
                <a:cs typeface="Arial Narrow"/>
              </a:rPr>
              <a:t>LA County:				 409,965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FFFFFF"/>
                </a:solidFill>
                <a:latin typeface="Arial Narrow"/>
                <a:cs typeface="Arial Narrow"/>
              </a:rPr>
              <a:t>Southeastern Kern:		   81,496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FFFF00"/>
                </a:solidFill>
                <a:latin typeface="Arial Narrow"/>
                <a:cs typeface="Arial Narrow"/>
              </a:rPr>
              <a:t>Greater Ridgecrest:</a:t>
            </a:r>
            <a:r>
              <a:rPr lang="en-US" sz="3800" b="1" dirty="0">
                <a:solidFill>
                  <a:srgbClr val="FFFFFF"/>
                </a:solidFill>
                <a:latin typeface="Arial Narrow"/>
                <a:cs typeface="Arial Narrow"/>
              </a:rPr>
              <a:t>		</a:t>
            </a:r>
            <a:r>
              <a:rPr lang="en-US" sz="3800" b="1" dirty="0">
                <a:solidFill>
                  <a:srgbClr val="FFFF00"/>
                </a:solidFill>
                <a:latin typeface="Arial Narrow"/>
                <a:cs typeface="Arial Narrow"/>
              </a:rPr>
              <a:t>   35,900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FFFFFF"/>
                </a:solidFill>
                <a:latin typeface="Arial Narrow"/>
                <a:cs typeface="Arial Narrow"/>
              </a:rPr>
              <a:t>Unemployment Rate (January 2026):	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400" dirty="0">
                <a:solidFill>
                  <a:srgbClr val="FFFDBA"/>
                </a:solidFill>
                <a:latin typeface="Arial Narrow"/>
                <a:cs typeface="Arial Narrow"/>
              </a:rPr>
              <a:t>	</a:t>
            </a:r>
            <a:r>
              <a:rPr lang="en-US" sz="3400" b="1" dirty="0">
                <a:solidFill>
                  <a:srgbClr val="FFFDBA"/>
                </a:solidFill>
                <a:latin typeface="Arial Narrow"/>
                <a:cs typeface="Arial Narrow"/>
              </a:rPr>
              <a:t>AV -- LA County		  6.4 percent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400" b="1" dirty="0">
                <a:solidFill>
                  <a:srgbClr val="FFFDBA"/>
                </a:solidFill>
                <a:latin typeface="Arial Narrow"/>
                <a:cs typeface="Arial Narrow"/>
              </a:rPr>
              <a:t>	AV – Kern </a:t>
            </a:r>
            <a:r>
              <a:rPr lang="en-US" sz="3400" b="1" dirty="0" err="1">
                <a:solidFill>
                  <a:srgbClr val="FFFDBA"/>
                </a:solidFill>
                <a:latin typeface="Arial Narrow"/>
                <a:cs typeface="Arial Narrow"/>
              </a:rPr>
              <a:t>Counrty</a:t>
            </a:r>
            <a:r>
              <a:rPr lang="en-US" sz="3400" b="1" dirty="0">
                <a:solidFill>
                  <a:srgbClr val="FFFDBA"/>
                </a:solidFill>
                <a:latin typeface="Arial Narrow"/>
                <a:cs typeface="Arial Narrow"/>
              </a:rPr>
              <a:t>	15.1 percent</a:t>
            </a:r>
          </a:p>
          <a:p>
            <a:pPr marL="58738" lvl="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FFFFFF"/>
                </a:solidFill>
                <a:latin typeface="Arial Narrow"/>
                <a:cs typeface="Arial Narrow"/>
              </a:rPr>
              <a:t>Employed residents:		192,900</a:t>
            </a:r>
          </a:p>
          <a:p>
            <a:pPr marL="58738" lvl="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FFFFFF"/>
                </a:solidFill>
                <a:latin typeface="Arial Narrow"/>
                <a:cs typeface="Arial Narrow"/>
              </a:rPr>
              <a:t>W-2 Jobs in the region:		108,250	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38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38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09800" y="-762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CFF23"/>
                </a:solidFill>
                <a:latin typeface="Arial Narrow"/>
                <a:cs typeface="Arial Narrow"/>
              </a:rPr>
              <a:t>The Antelope Valley / 2026</a:t>
            </a:r>
            <a:endParaRPr lang="en-US" b="1" dirty="0">
              <a:solidFill>
                <a:srgbClr val="FFF789"/>
              </a:solidFill>
              <a:latin typeface="Arial Narrow"/>
              <a:cs typeface="Arial Narrow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471" y="114301"/>
            <a:ext cx="8686800" cy="9144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4500" b="1" dirty="0">
                <a:solidFill>
                  <a:srgbClr val="FCFF23"/>
                </a:solidFill>
                <a:latin typeface="Arial Narrow"/>
                <a:cs typeface="Arial Narrow"/>
              </a:rPr>
              <a:t>Recent Evidence Antelope Valley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431" y="1257300"/>
            <a:ext cx="11078307" cy="5334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Population growth has turned around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Job formation in the labor markets is weak (like everywhere else)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However, unemployment rate is steady and relatively low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widespread adoption of AI systems in California is also		 impacting	the tech sectors here, but not </a:t>
            </a:r>
            <a:r>
              <a:rPr lang="en-US" sz="33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mfg</a:t>
            </a:r>
            <a:endParaRPr lang="en-US" sz="33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residential development is accelerating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industrial development is prolific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sz="33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Tariff policies have not impacted the region much, like the rest of the state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</a:pPr>
            <a:endParaRPr lang="en-US" sz="33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None/>
            </a:pPr>
            <a:endParaRPr lang="en-US" sz="33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52740" name="Line 4"/>
          <p:cNvSpPr>
            <a:spLocks noChangeShapeType="1"/>
          </p:cNvSpPr>
          <p:nvPr/>
        </p:nvSpPr>
        <p:spPr bwMode="auto">
          <a:xfrm>
            <a:off x="1752600" y="1143000"/>
            <a:ext cx="89916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9A910-11B8-CC7E-D2E1-9831C3CD9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BC4600-C355-712B-A075-11B8EE3A9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9" y="18714"/>
            <a:ext cx="10321103" cy="6839285"/>
          </a:xfrm>
          <a:prstGeom prst="rect">
            <a:avLst/>
          </a:prstGeom>
        </p:spPr>
      </p:pic>
      <p:sp>
        <p:nvSpPr>
          <p:cNvPr id="6" name="AutoShape 1033">
            <a:extLst>
              <a:ext uri="{FF2B5EF4-FFF2-40B4-BE49-F238E27FC236}">
                <a16:creationId xmlns:a16="http://schemas.microsoft.com/office/drawing/2014/main" id="{DD31BE3C-3325-6B6A-4C83-3836C29525E3}"/>
              </a:ext>
            </a:extLst>
          </p:cNvPr>
          <p:cNvSpPr>
            <a:spLocks noChangeArrowheads="1"/>
          </p:cNvSpPr>
          <p:nvPr/>
        </p:nvSpPr>
        <p:spPr bwMode="auto">
          <a:xfrm rot="4483856">
            <a:off x="10272613" y="850177"/>
            <a:ext cx="830116" cy="5565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7BBB5-E078-2D73-EB28-0E30FD82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54" y="18235"/>
            <a:ext cx="10281137" cy="6839765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34980C3B-2D43-924D-840D-C94062FD6652}"/>
              </a:ext>
            </a:extLst>
          </p:cNvPr>
          <p:cNvSpPr/>
          <p:nvPr/>
        </p:nvSpPr>
        <p:spPr bwMode="auto">
          <a:xfrm>
            <a:off x="10578650" y="1045484"/>
            <a:ext cx="457200" cy="652234"/>
          </a:xfrm>
          <a:prstGeom prst="downArrow">
            <a:avLst/>
          </a:prstGeom>
          <a:solidFill>
            <a:srgbClr val="24FF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C81-2EA9-9200-89A6-36645328B619}"/>
              </a:ext>
            </a:extLst>
          </p:cNvPr>
          <p:cNvSpPr txBox="1"/>
          <p:nvPr/>
        </p:nvSpPr>
        <p:spPr>
          <a:xfrm>
            <a:off x="2667001" y="1277816"/>
            <a:ext cx="27510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Tehachapi</a:t>
            </a:r>
          </a:p>
          <a:p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Mojave</a:t>
            </a:r>
          </a:p>
          <a:p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California City</a:t>
            </a:r>
          </a:p>
          <a:p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Boron</a:t>
            </a:r>
          </a:p>
          <a:p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Rosamond</a:t>
            </a:r>
          </a:p>
        </p:txBody>
      </p:sp>
    </p:spTree>
    <p:extLst>
      <p:ext uri="{BB962C8B-B14F-4D97-AF65-F5344CB8AC3E}">
        <p14:creationId xmlns:p14="http://schemas.microsoft.com/office/powerpoint/2010/main" val="38898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18EC68-8E6E-B2F8-2873-163B5401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EBD96-2C4B-BB11-78C6-A3DB3C165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4591"/>
            <a:ext cx="10356274" cy="6862591"/>
          </a:xfrm>
          <a:prstGeom prst="rect">
            <a:avLst/>
          </a:prstGeom>
        </p:spPr>
      </p:pic>
      <p:sp>
        <p:nvSpPr>
          <p:cNvPr id="6" name="AutoShape 1033">
            <a:extLst>
              <a:ext uri="{FF2B5EF4-FFF2-40B4-BE49-F238E27FC236}">
                <a16:creationId xmlns:a16="http://schemas.microsoft.com/office/drawing/2014/main" id="{555B746C-2BEF-84B8-4B3A-8882784CCBC0}"/>
              </a:ext>
            </a:extLst>
          </p:cNvPr>
          <p:cNvSpPr>
            <a:spLocks noChangeArrowheads="1"/>
          </p:cNvSpPr>
          <p:nvPr/>
        </p:nvSpPr>
        <p:spPr bwMode="auto">
          <a:xfrm rot="6507953">
            <a:off x="10576243" y="4425716"/>
            <a:ext cx="830116" cy="5565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33">
            <a:extLst>
              <a:ext uri="{FF2B5EF4-FFF2-40B4-BE49-F238E27FC236}">
                <a16:creationId xmlns:a16="http://schemas.microsoft.com/office/drawing/2014/main" id="{F15E8B4F-CD79-EE27-4D39-1604FC53E8BE}"/>
              </a:ext>
            </a:extLst>
          </p:cNvPr>
          <p:cNvSpPr>
            <a:spLocks noChangeArrowheads="1"/>
          </p:cNvSpPr>
          <p:nvPr/>
        </p:nvSpPr>
        <p:spPr bwMode="auto">
          <a:xfrm rot="3752535">
            <a:off x="10080663" y="931896"/>
            <a:ext cx="830116" cy="5565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1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1215" y="381000"/>
            <a:ext cx="9089571" cy="9144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rmAutofit/>
          </a:bodyPr>
          <a:lstStyle/>
          <a:p>
            <a:r>
              <a:rPr lang="en-US" sz="3800" b="1" dirty="0">
                <a:solidFill>
                  <a:srgbClr val="16FFFE"/>
                </a:solidFill>
                <a:latin typeface="Arial Narrow"/>
                <a:cs typeface="Arial Narrow"/>
              </a:rPr>
              <a:t>Quiz 1: </a:t>
            </a:r>
            <a:r>
              <a:rPr lang="en-US" sz="4800" b="1" dirty="0">
                <a:solidFill>
                  <a:srgbClr val="BFFF89"/>
                </a:solidFill>
                <a:latin typeface="Arial Narrow"/>
                <a:cs typeface="Arial Narrow"/>
              </a:rPr>
              <a:t>What will the FED do ?</a:t>
            </a:r>
            <a:endParaRPr lang="en-US" sz="48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95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783" y="2184043"/>
            <a:ext cx="11165983" cy="54864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pPr marL="514350" lvl="1" indent="-514350">
              <a:spcBef>
                <a:spcPts val="800"/>
              </a:spcBef>
              <a:spcAft>
                <a:spcPts val="800"/>
              </a:spcAft>
              <a:buClr>
                <a:srgbClr val="2FFFFC"/>
              </a:buClr>
              <a:buSzPct val="85000"/>
              <a:buFont typeface="Arial" panose="020B0604020202020204" pitchFamily="34" charset="0"/>
              <a:buAutoNum type="arabicParenBoth"/>
            </a:pPr>
            <a:r>
              <a:rPr lang="en-US" sz="3800" b="1" dirty="0">
                <a:solidFill>
                  <a:srgbClr val="F6FF74"/>
                </a:solidFill>
                <a:latin typeface="Arial Narrow"/>
                <a:cs typeface="Arial Narrow"/>
              </a:rPr>
              <a:t>Nothing . . . . they are done cutting !</a:t>
            </a:r>
          </a:p>
          <a:p>
            <a:pPr marL="514350" lvl="1" indent="-514350">
              <a:spcBef>
                <a:spcPts val="800"/>
              </a:spcBef>
              <a:spcAft>
                <a:spcPts val="800"/>
              </a:spcAft>
              <a:buClr>
                <a:srgbClr val="2FFFFC"/>
              </a:buClr>
              <a:buSzPct val="85000"/>
              <a:buFont typeface="Arial" panose="020B0604020202020204" pitchFamily="34" charset="0"/>
              <a:buAutoNum type="arabicParenBoth"/>
            </a:pPr>
            <a:r>
              <a:rPr lang="en-US" sz="3800" b="1" dirty="0">
                <a:solidFill>
                  <a:srgbClr val="F6FF74"/>
                </a:solidFill>
                <a:latin typeface="Arial Narrow"/>
                <a:cs typeface="Arial Narrow"/>
              </a:rPr>
              <a:t>One more cut of ¼ point </a:t>
            </a:r>
          </a:p>
          <a:p>
            <a:pPr marL="514350" lvl="1" indent="-514350">
              <a:spcBef>
                <a:spcPts val="800"/>
              </a:spcBef>
              <a:spcAft>
                <a:spcPts val="800"/>
              </a:spcAft>
              <a:buClr>
                <a:srgbClr val="2FFFFC"/>
              </a:buClr>
              <a:buSzPct val="85000"/>
              <a:buAutoNum type="arabicParenBoth"/>
            </a:pPr>
            <a:r>
              <a:rPr lang="en-US" sz="3800" b="1" dirty="0">
                <a:solidFill>
                  <a:srgbClr val="F6FF74"/>
                </a:solidFill>
                <a:latin typeface="Arial Narrow"/>
                <a:cs typeface="Arial Narrow"/>
              </a:rPr>
              <a:t>Two more cuts of ¼ point each </a:t>
            </a:r>
          </a:p>
          <a:p>
            <a:pPr marL="514350" lvl="1" indent="-514350">
              <a:spcBef>
                <a:spcPts val="800"/>
              </a:spcBef>
              <a:spcAft>
                <a:spcPts val="800"/>
              </a:spcAft>
              <a:buClr>
                <a:srgbClr val="2FFFFC"/>
              </a:buClr>
              <a:buSzPct val="85000"/>
              <a:buFontTx/>
              <a:buAutoNum type="arabicParenBoth"/>
            </a:pPr>
            <a:r>
              <a:rPr lang="en-US" sz="3800" b="1" dirty="0">
                <a:solidFill>
                  <a:srgbClr val="F6FF74"/>
                </a:solidFill>
                <a:latin typeface="Arial Narrow"/>
                <a:cs typeface="Arial Narrow"/>
              </a:rPr>
              <a:t>A full 100 basis point cut by the end of the year !</a:t>
            </a:r>
          </a:p>
          <a:p>
            <a:pPr marL="514350" lvl="1" indent="-514350">
              <a:spcBef>
                <a:spcPts val="800"/>
              </a:spcBef>
              <a:spcAft>
                <a:spcPts val="800"/>
              </a:spcAft>
              <a:buClr>
                <a:srgbClr val="2FFFFC"/>
              </a:buClr>
              <a:buSzPct val="85000"/>
              <a:buFontTx/>
              <a:buAutoNum type="arabicParenBoth"/>
            </a:pPr>
            <a:r>
              <a:rPr lang="en-US" sz="3800" b="1" dirty="0">
                <a:solidFill>
                  <a:srgbClr val="F6FF74"/>
                </a:solidFill>
                <a:latin typeface="Arial Narrow"/>
                <a:cs typeface="Arial Narrow"/>
              </a:rPr>
              <a:t>Whatever they do it will probably result in a misstep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0B45D4-3758-DF0D-F4EC-D23CC2C41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58" y="4868225"/>
            <a:ext cx="11261653" cy="1173904"/>
          </a:xfrm>
          <a:prstGeom prst="ellipse">
            <a:avLst/>
          </a:prstGeom>
          <a:noFill/>
          <a:ln w="63500">
            <a:solidFill>
              <a:srgbClr val="FF2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4E102BF1-2E88-355E-03D9-2A8732DEE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234" y="1269643"/>
            <a:ext cx="11745532" cy="2575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CE200-94F9-395D-3B0B-4DC451F0FA7A}"/>
              </a:ext>
            </a:extLst>
          </p:cNvPr>
          <p:cNvSpPr txBox="1"/>
          <p:nvPr/>
        </p:nvSpPr>
        <p:spPr>
          <a:xfrm>
            <a:off x="1855631" y="1402823"/>
            <a:ext cx="347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They next meet April 28</a:t>
            </a:r>
          </a:p>
        </p:txBody>
      </p:sp>
    </p:spTree>
    <p:extLst>
      <p:ext uri="{BB962C8B-B14F-4D97-AF65-F5344CB8AC3E}">
        <p14:creationId xmlns:p14="http://schemas.microsoft.com/office/powerpoint/2010/main" val="32872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43" grpId="0" uiExpand="1" build="p" bldLvl="2"/>
      <p:bldP spid="2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2A1BC-725A-0B52-5DEE-85D0AF81E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43586D-6398-A634-0845-C052CBBE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00788"/>
            <a:ext cx="10197246" cy="6757211"/>
          </a:xfrm>
          <a:prstGeom prst="rect">
            <a:avLst/>
          </a:prstGeom>
        </p:spPr>
      </p:pic>
      <p:sp>
        <p:nvSpPr>
          <p:cNvPr id="6" name="AutoShape 1033">
            <a:extLst>
              <a:ext uri="{FF2B5EF4-FFF2-40B4-BE49-F238E27FC236}">
                <a16:creationId xmlns:a16="http://schemas.microsoft.com/office/drawing/2014/main" id="{8976E227-F1EF-DA5B-15C8-85A6ECC728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25220" y="4284695"/>
            <a:ext cx="830116" cy="5565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B8E28-1F5C-8A84-E63B-80E64D11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6322A-2C97-26A4-410B-8383CDB00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00788"/>
            <a:ext cx="10045148" cy="6656423"/>
          </a:xfrm>
          <a:prstGeom prst="rect">
            <a:avLst/>
          </a:prstGeom>
        </p:spPr>
      </p:pic>
      <p:sp>
        <p:nvSpPr>
          <p:cNvPr id="6" name="AutoShape 1033">
            <a:extLst>
              <a:ext uri="{FF2B5EF4-FFF2-40B4-BE49-F238E27FC236}">
                <a16:creationId xmlns:a16="http://schemas.microsoft.com/office/drawing/2014/main" id="{DF9C5211-6E73-C87F-B953-F423AC4B08DC}"/>
              </a:ext>
            </a:extLst>
          </p:cNvPr>
          <p:cNvSpPr>
            <a:spLocks noChangeArrowheads="1"/>
          </p:cNvSpPr>
          <p:nvPr/>
        </p:nvSpPr>
        <p:spPr bwMode="auto">
          <a:xfrm rot="2849965">
            <a:off x="9134304" y="2092824"/>
            <a:ext cx="830116" cy="5565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1770" y="1295400"/>
            <a:ext cx="11060144" cy="5334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457200" lvl="1" indent="0">
              <a:spcBef>
                <a:spcPts val="264"/>
              </a:spcBef>
              <a:buNone/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CF2FECB5-2498-F5FC-A985-48EDFB0AF1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02499"/>
            <a:ext cx="121920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058321-68FF-C92E-4EC3-CFE8DE895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55270"/>
              </p:ext>
            </p:extLst>
          </p:nvPr>
        </p:nvGraphicFramePr>
        <p:xfrm>
          <a:off x="381000" y="1678569"/>
          <a:ext cx="11430000" cy="463910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93069908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02597899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359014802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359241524"/>
                    </a:ext>
                  </a:extLst>
                </a:gridCol>
              </a:tblGrid>
              <a:tr h="1098921">
                <a:tc gridSpan="2"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Residential  </a:t>
                      </a:r>
                    </a:p>
                    <a:p>
                      <a:pPr algn="r"/>
                      <a:r>
                        <a:rPr lang="en-US" sz="2800" dirty="0"/>
                        <a:t>Apartments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Residential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Single Family Units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Industrial </a:t>
                      </a:r>
                    </a:p>
                    <a:p>
                      <a:pPr algn="r"/>
                      <a:r>
                        <a:rPr lang="en-US" sz="2800" dirty="0"/>
                        <a:t>(square feet)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31488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3200" dirty="0"/>
                        <a:t>Under 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92024"/>
                  </a:ext>
                </a:extLst>
              </a:tr>
              <a:tr h="879551">
                <a:tc>
                  <a:txBody>
                    <a:bodyPr/>
                    <a:lstStyle/>
                    <a:p>
                      <a:r>
                        <a:rPr lang="en-US" sz="3200" dirty="0"/>
                        <a:t>Approved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584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16,287,000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12057"/>
                  </a:ext>
                </a:extLst>
              </a:tr>
              <a:tr h="879551">
                <a:tc>
                  <a:txBody>
                    <a:bodyPr/>
                    <a:lstStyle/>
                    <a:p>
                      <a:r>
                        <a:rPr lang="en-US" sz="3200" dirty="0"/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1,191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683,000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139688"/>
                  </a:ext>
                </a:extLst>
              </a:tr>
              <a:tr h="714281">
                <a:tc>
                  <a:txBody>
                    <a:bodyPr/>
                    <a:lstStyle/>
                    <a:p>
                      <a:r>
                        <a:rPr lang="en-US" sz="32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942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1,430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17,100,000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06132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02659671-33EC-4DDE-C0B0-2C05D83ECDEF}"/>
              </a:ext>
            </a:extLst>
          </p:cNvPr>
          <p:cNvSpPr txBox="1">
            <a:spLocks noChangeArrowheads="1"/>
          </p:cNvSpPr>
          <p:nvPr/>
        </p:nvSpPr>
        <p:spPr>
          <a:xfrm>
            <a:off x="73573" y="288099"/>
            <a:ext cx="12023834" cy="914400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rgbClr val="FCFF23"/>
                </a:solidFill>
                <a:latin typeface="Arial Narrow"/>
                <a:cs typeface="Arial Narrow"/>
              </a:rPr>
              <a:t>New Development Summary / Palmdale</a:t>
            </a:r>
          </a:p>
        </p:txBody>
      </p:sp>
    </p:spTree>
    <p:extLst>
      <p:ext uri="{BB962C8B-B14F-4D97-AF65-F5344CB8AC3E}">
        <p14:creationId xmlns:p14="http://schemas.microsoft.com/office/powerpoint/2010/main" val="26181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40" name="Line 4"/>
          <p:cNvSpPr>
            <a:spLocks noChangeShapeType="1"/>
          </p:cNvSpPr>
          <p:nvPr/>
        </p:nvSpPr>
        <p:spPr bwMode="auto">
          <a:xfrm flipV="1">
            <a:off x="0" y="1202499"/>
            <a:ext cx="121920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C53BA1-4189-2D1E-DEBA-B8D5066C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79543"/>
              </p:ext>
            </p:extLst>
          </p:nvPr>
        </p:nvGraphicFramePr>
        <p:xfrm>
          <a:off x="381000" y="1704109"/>
          <a:ext cx="11430000" cy="456535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724455540"/>
                    </a:ext>
                  </a:extLst>
                </a:gridCol>
                <a:gridCol w="2279073">
                  <a:extLst>
                    <a:ext uri="{9D8B030D-6E8A-4147-A177-3AD203B41FA5}">
                      <a16:colId xmlns:a16="http://schemas.microsoft.com/office/drawing/2014/main" val="3726696828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val="1773976103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632130654"/>
                    </a:ext>
                  </a:extLst>
                </a:gridCol>
              </a:tblGrid>
              <a:tr h="1100505">
                <a:tc gridSpan="2"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Residential  </a:t>
                      </a:r>
                    </a:p>
                    <a:p>
                      <a:pPr algn="r"/>
                      <a:r>
                        <a:rPr lang="en-US" sz="2800" dirty="0"/>
                        <a:t>Apartments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Residential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Single Family Units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Industrial </a:t>
                      </a:r>
                    </a:p>
                    <a:p>
                      <a:pPr algn="r"/>
                      <a:r>
                        <a:rPr lang="en-US" sz="2800" dirty="0"/>
                        <a:t>(square feet)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4177"/>
                  </a:ext>
                </a:extLst>
              </a:tr>
              <a:tr h="1067663">
                <a:tc>
                  <a:txBody>
                    <a:bodyPr/>
                    <a:lstStyle/>
                    <a:p>
                      <a:r>
                        <a:rPr lang="en-US" sz="3200" dirty="0"/>
                        <a:t>Under 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557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11977"/>
                  </a:ext>
                </a:extLst>
              </a:tr>
              <a:tr h="968192">
                <a:tc>
                  <a:txBody>
                    <a:bodyPr/>
                    <a:lstStyle/>
                    <a:p>
                      <a:r>
                        <a:rPr lang="en-US" sz="3200" dirty="0"/>
                        <a:t>Approved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2,070,000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161664"/>
                  </a:ext>
                </a:extLst>
              </a:tr>
              <a:tr h="832967">
                <a:tc>
                  <a:txBody>
                    <a:bodyPr/>
                    <a:lstStyle/>
                    <a:p>
                      <a:r>
                        <a:rPr lang="en-US" sz="3200" dirty="0"/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5,716,144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436577"/>
                  </a:ext>
                </a:extLst>
              </a:tr>
              <a:tr h="596028">
                <a:tc>
                  <a:txBody>
                    <a:bodyPr/>
                    <a:lstStyle/>
                    <a:p>
                      <a:r>
                        <a:rPr lang="en-US" sz="32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1,147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557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8,276,144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880933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63D973E7-6EDB-C325-F8DA-DAF882E0B6FA}"/>
              </a:ext>
            </a:extLst>
          </p:cNvPr>
          <p:cNvSpPr txBox="1">
            <a:spLocks noChangeArrowheads="1"/>
          </p:cNvSpPr>
          <p:nvPr/>
        </p:nvSpPr>
        <p:spPr>
          <a:xfrm>
            <a:off x="73573" y="288099"/>
            <a:ext cx="12023834" cy="914400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rgbClr val="FCFF23"/>
                </a:solidFill>
                <a:latin typeface="Arial Narrow"/>
                <a:cs typeface="Arial Narrow"/>
              </a:rPr>
              <a:t>New Development Summary / Lancaster</a:t>
            </a:r>
          </a:p>
        </p:txBody>
      </p:sp>
    </p:spTree>
    <p:extLst>
      <p:ext uri="{BB962C8B-B14F-4D97-AF65-F5344CB8AC3E}">
        <p14:creationId xmlns:p14="http://schemas.microsoft.com/office/powerpoint/2010/main" val="17037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CE318-C743-AFDE-4553-E8A37CA3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>
            <a:extLst>
              <a:ext uri="{FF2B5EF4-FFF2-40B4-BE49-F238E27FC236}">
                <a16:creationId xmlns:a16="http://schemas.microsoft.com/office/drawing/2014/main" id="{81C7D8C9-B527-AD1B-B716-121D6A62F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9144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5500" b="1" dirty="0">
                <a:solidFill>
                  <a:srgbClr val="FCFF23"/>
                </a:solidFill>
                <a:latin typeface="Arial Narrow"/>
                <a:cs typeface="Arial Narrow"/>
              </a:rPr>
              <a:t>New Development</a:t>
            </a:r>
          </a:p>
        </p:txBody>
      </p:sp>
      <p:sp>
        <p:nvSpPr>
          <p:cNvPr id="1652739" name="Rectangle 3">
            <a:extLst>
              <a:ext uri="{FF2B5EF4-FFF2-40B4-BE49-F238E27FC236}">
                <a16:creationId xmlns:a16="http://schemas.microsoft.com/office/drawing/2014/main" id="{0F7098D9-0ED0-4CB4-E0E0-EA4B0AB7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770" y="1295400"/>
            <a:ext cx="11060144" cy="53340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Kern County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800" b="1" dirty="0">
                <a:solidFill>
                  <a:srgbClr val="FFF5BF"/>
                </a:solidFill>
                <a:latin typeface="Arial Narrow"/>
                <a:cs typeface="Arial Narrow"/>
              </a:rPr>
              <a:t>Tehachapi Commercial &amp; Residential Projects 			 underway</a:t>
            </a:r>
          </a:p>
          <a:p>
            <a:pPr lvl="2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/>
                <a:cs typeface="Arial Narrow"/>
              </a:rPr>
              <a:t>New Gas Station, mini-mart, retail space</a:t>
            </a:r>
          </a:p>
          <a:p>
            <a:pPr lvl="2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/>
                <a:cs typeface="Arial Narrow"/>
              </a:rPr>
              <a:t>RV park and storage facility</a:t>
            </a:r>
          </a:p>
          <a:p>
            <a:pPr lvl="2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/>
                <a:cs typeface="Arial Narrow"/>
              </a:rPr>
              <a:t>Condominium development</a:t>
            </a:r>
          </a:p>
          <a:p>
            <a:pPr lvl="2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/>
                <a:cs typeface="Arial Narrow"/>
              </a:rPr>
              <a:t>Aspen Marketplace – commercial retail center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800" b="1" dirty="0">
                <a:solidFill>
                  <a:srgbClr val="FFF5BF"/>
                </a:solidFill>
                <a:latin typeface="Arial Narrow"/>
                <a:cs typeface="Arial Narrow"/>
              </a:rPr>
              <a:t>Tehachapi Sage Ranch – 1000 units				 underway 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800" b="1" dirty="0">
                <a:solidFill>
                  <a:srgbClr val="FFF5BF"/>
                </a:solidFill>
                <a:latin typeface="Arial Narrow"/>
                <a:cs typeface="Arial Narrow"/>
              </a:rPr>
              <a:t>Willow Rock Energy Storage Center			    pre-construction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800" b="1" dirty="0">
                <a:solidFill>
                  <a:srgbClr val="FFF5BF"/>
                </a:solidFill>
                <a:latin typeface="Arial Narrow"/>
                <a:cs typeface="Arial Narrow"/>
              </a:rPr>
              <a:t>Mojave Steel Mill and Solar Project  				 underway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800" b="1" dirty="0">
                <a:solidFill>
                  <a:srgbClr val="FFF5BF"/>
                </a:solidFill>
                <a:latin typeface="Arial Narrow"/>
                <a:cs typeface="Arial Narrow"/>
              </a:rPr>
              <a:t>Rosamond South Solar Project				    completed 11/25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800" b="1" dirty="0">
                <a:solidFill>
                  <a:srgbClr val="FFF5BF"/>
                </a:solidFill>
                <a:latin typeface="Arial Narrow"/>
                <a:cs typeface="Arial Narrow"/>
              </a:rPr>
              <a:t>Golden City Plaza commercial development			 underway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2800" b="1" dirty="0">
                <a:solidFill>
                  <a:srgbClr val="FFF5BF"/>
                </a:solidFill>
                <a:latin typeface="Arial Narrow"/>
                <a:cs typeface="Arial Narrow"/>
              </a:rPr>
              <a:t>Cerro Coso Community College Expansion			 underway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457200" lvl="1" indent="0">
              <a:spcBef>
                <a:spcPts val="264"/>
              </a:spcBef>
              <a:buNone/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F2DC221A-27F9-A8FF-53BC-BBD54E0024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02499"/>
            <a:ext cx="121920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5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5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476C2-61BE-AFAA-F07C-14DCD4469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9" name="Rectangle 3">
            <a:extLst>
              <a:ext uri="{FF2B5EF4-FFF2-40B4-BE49-F238E27FC236}">
                <a16:creationId xmlns:a16="http://schemas.microsoft.com/office/drawing/2014/main" id="{3F4E63BB-6C8B-C304-68D0-CC5A751AF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300" y="1295399"/>
            <a:ext cx="11565699" cy="5562595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 fontScale="92500"/>
          </a:bodyPr>
          <a:lstStyle/>
          <a:p>
            <a:pPr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Palmdale</a:t>
            </a:r>
          </a:p>
          <a:p>
            <a:pPr lvl="1">
              <a:lnSpc>
                <a:spcPct val="100000"/>
              </a:lnSpc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Legacy at Palmdale – 99,000 SF warehouse			completed</a:t>
            </a:r>
          </a:p>
          <a:p>
            <a:pPr lvl="1">
              <a:lnSpc>
                <a:spcPct val="100000"/>
              </a:lnSpc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AS Aerospace Manufacturing Facility – 90,000 SF		underway</a:t>
            </a:r>
          </a:p>
          <a:p>
            <a:pPr lvl="1">
              <a:lnSpc>
                <a:spcPct val="100000"/>
              </a:lnSpc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Maison’s Village Phase II – 191 Housing units		  	underway</a:t>
            </a:r>
          </a:p>
          <a:p>
            <a:pPr lvl="1">
              <a:lnSpc>
                <a:spcPct val="100000"/>
              </a:lnSpc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Ritter Ranch – 600 units				    	 	underway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Quail Valley – 730 single family residences			pending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The Hub industrial buildings 1.4 mil SF				approved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Falcon Glen – 394 single family residences			pending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Forever Link – industrial buildings totaling 200,000 SF		approved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Hilton Towne Place Suites 					under construction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Extended Stay America					under construction</a:t>
            </a:r>
          </a:p>
          <a:p>
            <a:pPr lvl="1">
              <a:lnSpc>
                <a:spcPct val="100000"/>
              </a:lnSpc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000" b="1" dirty="0" err="1">
                <a:solidFill>
                  <a:srgbClr val="FFF5BF"/>
                </a:solidFill>
                <a:latin typeface="Arial Narrow"/>
                <a:cs typeface="Arial Narrow"/>
              </a:rPr>
              <a:t>Anaverde</a:t>
            </a: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 Nuevo Development - 700 units	active expansion of project</a:t>
            </a: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b="1" dirty="0">
              <a:solidFill>
                <a:srgbClr val="FFF5BF"/>
              </a:solidFill>
              <a:latin typeface="Arial Narrow"/>
              <a:cs typeface="Arial Narrow"/>
            </a:endParaRPr>
          </a:p>
        </p:txBody>
      </p:sp>
      <p:sp>
        <p:nvSpPr>
          <p:cNvPr id="1652740" name="Line 4">
            <a:extLst>
              <a:ext uri="{FF2B5EF4-FFF2-40B4-BE49-F238E27FC236}">
                <a16:creationId xmlns:a16="http://schemas.microsoft.com/office/drawing/2014/main" id="{F017E1BE-5148-6340-EE9B-AA8F7C4694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02499"/>
            <a:ext cx="121920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1EDCCE-85B9-4791-DC3F-0EC9D4F576F4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52400"/>
            <a:ext cx="8686800" cy="914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>
                <a:solidFill>
                  <a:srgbClr val="FCFF23"/>
                </a:solidFill>
                <a:latin typeface="Arial Narrow"/>
                <a:cs typeface="Arial Narrow"/>
              </a:rPr>
              <a:t>New Development</a:t>
            </a:r>
          </a:p>
        </p:txBody>
      </p:sp>
    </p:spTree>
    <p:extLst>
      <p:ext uri="{BB962C8B-B14F-4D97-AF65-F5344CB8AC3E}">
        <p14:creationId xmlns:p14="http://schemas.microsoft.com/office/powerpoint/2010/main" val="1612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5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5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1051B-F00D-E37F-446F-B1213CF4C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9" name="Rectangle 3">
            <a:extLst>
              <a:ext uri="{FF2B5EF4-FFF2-40B4-BE49-F238E27FC236}">
                <a16:creationId xmlns:a16="http://schemas.microsoft.com/office/drawing/2014/main" id="{EC4FA49D-14B6-4D60-A4A5-B28543621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301" y="1295399"/>
            <a:ext cx="11372110" cy="5562595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 fontScale="92500"/>
          </a:bodyPr>
          <a:lstStyle/>
          <a:p>
            <a:pPr>
              <a:spcBef>
                <a:spcPts val="264"/>
              </a:spcBef>
              <a:tabLst>
                <a:tab pos="627063" algn="l"/>
                <a:tab pos="736600" algn="l"/>
              </a:tabLst>
            </a:pP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Lancaster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Northpoint II Development – totaling 490,000 SF	    	under construction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Desert Meadows – 420 residential units	 		under construction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Sierra Azul Apartments – 228 residential units			approved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Antelope Valley Commerce Center – 8.6 mil SF			approved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 err="1">
                <a:solidFill>
                  <a:srgbClr val="FFF5BF"/>
                </a:solidFill>
                <a:latin typeface="Arial Narrow"/>
                <a:cs typeface="Arial Narrow"/>
              </a:rPr>
              <a:t>Seefried</a:t>
            </a: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 Industrial Project – 1.2 mil SF	   			approved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Element Hydrogen Project					  	approved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Parkway Village Specific Plan					approved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Mosaic High Rise – retirement community 146 units	   to start in spring</a:t>
            </a:r>
          </a:p>
          <a:p>
            <a:pPr lvl="1">
              <a:lnSpc>
                <a:spcPct val="100000"/>
              </a:lnSpc>
              <a:spcBef>
                <a:spcPts val="264"/>
              </a:spcBef>
              <a:spcAft>
                <a:spcPts val="400"/>
              </a:spcAft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Westside Annexation 				approved pending lawsuit</a:t>
            </a:r>
          </a:p>
          <a:p>
            <a:pPr marL="457200" lvl="1" indent="0">
              <a:lnSpc>
                <a:spcPct val="100000"/>
              </a:lnSpc>
              <a:spcBef>
                <a:spcPts val="264"/>
              </a:spcBef>
              <a:spcAft>
                <a:spcPts val="400"/>
              </a:spcAft>
              <a:buNone/>
              <a:tabLst>
                <a:tab pos="627063" algn="l"/>
                <a:tab pos="736600" algn="l"/>
              </a:tabLst>
            </a:pPr>
            <a:r>
              <a:rPr lang="en-US" sz="3000" b="1" dirty="0">
                <a:solidFill>
                  <a:srgbClr val="FFF5BF"/>
                </a:solidFill>
                <a:latin typeface="Arial Narrow"/>
                <a:cs typeface="Arial Narrow"/>
              </a:rPr>
              <a:t>           ~ 39 million SF commercial/industrial</a:t>
            </a:r>
          </a:p>
          <a:p>
            <a:pPr lvl="2">
              <a:spcBef>
                <a:spcPts val="0"/>
              </a:spcBef>
              <a:tabLst>
                <a:tab pos="627063" algn="l"/>
                <a:tab pos="736600" algn="l"/>
              </a:tabLst>
            </a:pPr>
            <a:endParaRPr lang="en-US" sz="3000" b="1" dirty="0">
              <a:solidFill>
                <a:srgbClr val="FFF5BF"/>
              </a:solidFill>
              <a:latin typeface="Arial Narrow"/>
              <a:cs typeface="Arial Narrow"/>
            </a:endParaRPr>
          </a:p>
          <a:p>
            <a:pPr lvl="2">
              <a:spcBef>
                <a:spcPts val="0"/>
              </a:spcBef>
              <a:tabLst>
                <a:tab pos="627063" algn="l"/>
                <a:tab pos="736600" algn="l"/>
              </a:tabLst>
            </a:pPr>
            <a:endParaRPr lang="en-US" sz="3000" b="1" dirty="0">
              <a:solidFill>
                <a:srgbClr val="FFF5BF"/>
              </a:solidFill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tabLst>
                <a:tab pos="627063" algn="l"/>
                <a:tab pos="736600" algn="l"/>
              </a:tabLst>
            </a:pPr>
            <a:endParaRPr lang="en-US" sz="3000" b="1" dirty="0">
              <a:solidFill>
                <a:srgbClr val="FFF5BF"/>
              </a:solidFill>
              <a:latin typeface="Arial Narrow"/>
              <a:cs typeface="Arial Narrow"/>
            </a:endParaRP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28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32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457200" lvl="1" indent="0">
              <a:spcBef>
                <a:spcPts val="264"/>
              </a:spcBef>
              <a:buNone/>
              <a:tabLst>
                <a:tab pos="627063" algn="l"/>
                <a:tab pos="736600" algn="l"/>
              </a:tabLst>
            </a:pPr>
            <a:endParaRPr lang="en-US" sz="3000" b="1" dirty="0">
              <a:solidFill>
                <a:srgbClr val="FFF5BF"/>
              </a:solidFill>
              <a:latin typeface="Arial Narrow"/>
              <a:cs typeface="Arial Narrow"/>
            </a:endParaRPr>
          </a:p>
          <a:p>
            <a:pPr lvl="1">
              <a:spcBef>
                <a:spcPts val="264"/>
              </a:spcBef>
              <a:tabLst>
                <a:tab pos="627063" algn="l"/>
                <a:tab pos="736600" algn="l"/>
              </a:tabLst>
            </a:pPr>
            <a:endParaRPr lang="en-US" sz="3000" b="1" dirty="0">
              <a:solidFill>
                <a:srgbClr val="FFF5BF"/>
              </a:solidFill>
              <a:latin typeface="Arial Narrow"/>
              <a:cs typeface="Arial Narrow"/>
            </a:endParaRPr>
          </a:p>
        </p:txBody>
      </p:sp>
      <p:sp>
        <p:nvSpPr>
          <p:cNvPr id="1652740" name="Line 4">
            <a:extLst>
              <a:ext uri="{FF2B5EF4-FFF2-40B4-BE49-F238E27FC236}">
                <a16:creationId xmlns:a16="http://schemas.microsoft.com/office/drawing/2014/main" id="{B68DFE55-44C9-524E-2A48-3F0B13F6EC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02499"/>
            <a:ext cx="121920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4D86DD-A220-DA23-9691-052E9E1B256E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52400"/>
            <a:ext cx="8686800" cy="914400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>
                <a:solidFill>
                  <a:srgbClr val="FCFF23"/>
                </a:solidFill>
                <a:latin typeface="Arial Narrow"/>
                <a:cs typeface="Arial Narrow"/>
              </a:rPr>
              <a:t>New Development</a:t>
            </a:r>
            <a:endParaRPr lang="en-US" sz="5500" b="1" dirty="0">
              <a:solidFill>
                <a:srgbClr val="FCFF23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525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13935" y="246560"/>
            <a:ext cx="8077200" cy="13081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6600" b="1" dirty="0">
                <a:solidFill>
                  <a:srgbClr val="FFFF00"/>
                </a:solidFill>
                <a:latin typeface="Arial Narrow Bold" charset="0"/>
              </a:rPr>
              <a:t>The 2026 Forecast </a:t>
            </a:r>
            <a:r>
              <a:rPr lang="en-US" sz="8400" b="1" dirty="0">
                <a:solidFill>
                  <a:srgbClr val="FFFF00"/>
                </a:solidFill>
                <a:latin typeface="Arial Narrow Bold" charset="0"/>
              </a:rPr>
              <a:t>	</a:t>
            </a:r>
            <a:endParaRPr lang="en-US" sz="7000" b="1" dirty="0">
              <a:solidFill>
                <a:srgbClr val="FFFF00"/>
              </a:solidFill>
              <a:latin typeface="Arial Narrow Bold" charset="0"/>
            </a:endParaRPr>
          </a:p>
        </p:txBody>
      </p:sp>
      <p:pic>
        <p:nvPicPr>
          <p:cNvPr id="4" name="Picture 3" descr="A blue background with clouds and sun&#10;&#10;AI-generated content may be incorrect.">
            <a:extLst>
              <a:ext uri="{FF2B5EF4-FFF2-40B4-BE49-F238E27FC236}">
                <a16:creationId xmlns:a16="http://schemas.microsoft.com/office/drawing/2014/main" id="{CAC6D5E9-519B-89CB-F375-EAB4BCE0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258"/>
          <a:stretch>
            <a:fillRect/>
          </a:stretch>
        </p:blipFill>
        <p:spPr>
          <a:xfrm>
            <a:off x="555426" y="1648341"/>
            <a:ext cx="11081147" cy="50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0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8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471" y="114301"/>
            <a:ext cx="8686800" cy="9144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4500" b="1" dirty="0">
                <a:solidFill>
                  <a:srgbClr val="FCFF23"/>
                </a:solidFill>
                <a:latin typeface="Arial Narrow"/>
                <a:cs typeface="Arial Narrow"/>
              </a:rPr>
              <a:t>The 2026 Forecast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09" y="1409699"/>
            <a:ext cx="11376838" cy="5334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Q2 and Q3 growth were exceptional and strong expectations for Q4 		were derailed by the 43 day gov’t shutdown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Faster growth in 2026, GDP, not employment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Double fiscal stimulus this year (maybe triple)</a:t>
            </a:r>
          </a:p>
          <a:p>
            <a:pPr lv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Tax cuts</a:t>
            </a:r>
          </a:p>
          <a:p>
            <a:pPr lv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Tax refunds</a:t>
            </a:r>
          </a:p>
          <a:p>
            <a:pPr lvl="1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Tariff refunds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AI adoption continues to broaden. Consequently, the labor market is 	threatened if new jobs created by AI don’t offset jobs AI replaces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Inflation gradually moves towards Fed target toward end of 2026 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Housing market improves gradually throughout 2026</a:t>
            </a:r>
          </a:p>
          <a:p>
            <a:pPr lvl="1">
              <a:lnSpc>
                <a:spcPct val="110000"/>
              </a:lnSpc>
            </a:pPr>
            <a:r>
              <a:rPr lang="en-US" sz="2800" b="1" dirty="0">
                <a:solidFill>
                  <a:srgbClr val="FEFFB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Price appreciation will be limited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52740" name="Line 4"/>
          <p:cNvSpPr>
            <a:spLocks noChangeShapeType="1"/>
          </p:cNvSpPr>
          <p:nvPr/>
        </p:nvSpPr>
        <p:spPr bwMode="auto">
          <a:xfrm flipV="1">
            <a:off x="138223" y="1142999"/>
            <a:ext cx="10605977" cy="15949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5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D3BF-2B05-8E90-F949-7C7C98D1E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>
            <a:extLst>
              <a:ext uri="{FF2B5EF4-FFF2-40B4-BE49-F238E27FC236}">
                <a16:creationId xmlns:a16="http://schemas.microsoft.com/office/drawing/2014/main" id="{1E216CC1-14E8-ED50-D57E-3688EFB7D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471" y="114301"/>
            <a:ext cx="8686800" cy="9144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r>
              <a:rPr lang="en-US" sz="4500" b="1" dirty="0">
                <a:solidFill>
                  <a:srgbClr val="FCFF23"/>
                </a:solidFill>
                <a:latin typeface="Arial Narrow"/>
                <a:cs typeface="Arial Narrow"/>
              </a:rPr>
              <a:t>The 2026 Forecast</a:t>
            </a:r>
          </a:p>
        </p:txBody>
      </p:sp>
      <p:sp>
        <p:nvSpPr>
          <p:cNvPr id="1652739" name="Rectangle 3">
            <a:extLst>
              <a:ext uri="{FF2B5EF4-FFF2-40B4-BE49-F238E27FC236}">
                <a16:creationId xmlns:a16="http://schemas.microsoft.com/office/drawing/2014/main" id="{91B8B071-8AF7-0B82-29CD-FE3198535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9609" y="1409699"/>
            <a:ext cx="11376838" cy="53340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Inflation gradually moves towards Fed target toward end of 2026 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Housing market improves gradually throughout 2026</a:t>
            </a:r>
          </a:p>
          <a:p>
            <a:pPr lvl="1">
              <a:lnSpc>
                <a:spcPct val="110000"/>
              </a:lnSpc>
            </a:pPr>
            <a:r>
              <a:rPr lang="en-US" sz="2800" b="1" dirty="0">
                <a:solidFill>
                  <a:srgbClr val="FEFFB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Price appreciation will be limited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52740" name="Line 4">
            <a:extLst>
              <a:ext uri="{FF2B5EF4-FFF2-40B4-BE49-F238E27FC236}">
                <a16:creationId xmlns:a16="http://schemas.microsoft.com/office/drawing/2014/main" id="{E653F9B1-32E6-68F6-5072-4DA3D0593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23" y="1142999"/>
            <a:ext cx="10605977" cy="15949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38D5D-CCCC-DFB3-886F-FFAA33B2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E91BF-0A1E-5043-8E50-BC6D1ED66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7" y="4732"/>
            <a:ext cx="10342205" cy="6853267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6D5CDB0D-678D-B927-195C-24246486B85F}"/>
              </a:ext>
            </a:extLst>
          </p:cNvPr>
          <p:cNvSpPr>
            <a:spLocks noChangeArrowheads="1"/>
          </p:cNvSpPr>
          <p:nvPr/>
        </p:nvSpPr>
        <p:spPr bwMode="auto">
          <a:xfrm rot="7003000">
            <a:off x="10658510" y="4834005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A8A5FED-A1BF-95F7-5377-29A47C6A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554" y="3329718"/>
            <a:ext cx="21820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6.0 percent</a:t>
            </a:r>
          </a:p>
        </p:txBody>
      </p:sp>
    </p:spTree>
    <p:extLst>
      <p:ext uri="{BB962C8B-B14F-4D97-AF65-F5344CB8AC3E}">
        <p14:creationId xmlns:p14="http://schemas.microsoft.com/office/powerpoint/2010/main" val="5226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10984-96E2-5C24-0BBE-6A45049DF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D23550-5D93-EE5F-1D6E-98ABF8E5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53" y="-6942"/>
            <a:ext cx="9486101" cy="6864942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07A34568-AFD5-2A04-C57B-126F9C07E102}"/>
              </a:ext>
            </a:extLst>
          </p:cNvPr>
          <p:cNvSpPr>
            <a:spLocks noChangeArrowheads="1"/>
          </p:cNvSpPr>
          <p:nvPr/>
        </p:nvSpPr>
        <p:spPr bwMode="auto">
          <a:xfrm rot="1940636">
            <a:off x="8195348" y="3257813"/>
            <a:ext cx="563990" cy="781035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A8E8D6FC-CFA8-8BEE-133F-192E230B4B0F}"/>
              </a:ext>
            </a:extLst>
          </p:cNvPr>
          <p:cNvSpPr>
            <a:spLocks noChangeArrowheads="1"/>
          </p:cNvSpPr>
          <p:nvPr/>
        </p:nvSpPr>
        <p:spPr bwMode="auto">
          <a:xfrm rot="212402">
            <a:off x="9597388" y="3559952"/>
            <a:ext cx="563990" cy="781035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5F95E6-227C-D3A3-3882-D076916F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01B664-8B34-8F3F-46A2-AF226939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8" y="69823"/>
            <a:ext cx="10257692" cy="6788178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80BF087C-90D1-2E1B-6F6F-9B264E3D1BEB}"/>
              </a:ext>
            </a:extLst>
          </p:cNvPr>
          <p:cNvSpPr>
            <a:spLocks noChangeArrowheads="1"/>
          </p:cNvSpPr>
          <p:nvPr/>
        </p:nvSpPr>
        <p:spPr bwMode="auto">
          <a:xfrm rot="1317422">
            <a:off x="8483089" y="1377614"/>
            <a:ext cx="563990" cy="781035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12E71AF-BDF6-198A-4C6B-81724356C60A}"/>
              </a:ext>
            </a:extLst>
          </p:cNvPr>
          <p:cNvSpPr>
            <a:spLocks noChangeArrowheads="1"/>
          </p:cNvSpPr>
          <p:nvPr/>
        </p:nvSpPr>
        <p:spPr bwMode="auto">
          <a:xfrm rot="20973845">
            <a:off x="9595060" y="1245117"/>
            <a:ext cx="563990" cy="781035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A6AF7-E97A-60AA-60C4-6CD3BEE6D5C2}"/>
              </a:ext>
            </a:extLst>
          </p:cNvPr>
          <p:cNvSpPr txBox="1"/>
          <p:nvPr/>
        </p:nvSpPr>
        <p:spPr>
          <a:xfrm>
            <a:off x="2162652" y="850804"/>
            <a:ext cx="3111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DFFB6"/>
                </a:solidFill>
                <a:latin typeface="Arial Narrow"/>
                <a:ea typeface="Arial Narrow Bold"/>
                <a:cs typeface="Arial Narrow"/>
              </a:rPr>
              <a:t>UCLA Anderson</a:t>
            </a:r>
          </a:p>
          <a:p>
            <a:pPr algn="ctr"/>
            <a:r>
              <a:rPr lang="en-US" sz="3200" b="1" dirty="0">
                <a:solidFill>
                  <a:srgbClr val="FDFFB6"/>
                </a:solidFill>
                <a:latin typeface="Arial Narrow"/>
                <a:ea typeface="Arial Narrow Bold"/>
                <a:cs typeface="Arial Narrow"/>
              </a:rPr>
              <a:t>Forecast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50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6D37A4-DC63-E271-AA77-19313008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25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 rot="4339134">
            <a:off x="8553450" y="3486150"/>
            <a:ext cx="628650" cy="40005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rot="2515971">
            <a:off x="8617996" y="1523748"/>
            <a:ext cx="504860" cy="712849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7353300" y="1714500"/>
            <a:ext cx="1143000" cy="97155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6038850" y="2743200"/>
            <a:ext cx="3086100" cy="1371600"/>
          </a:xfrm>
          <a:prstGeom prst="line">
            <a:avLst/>
          </a:prstGeom>
          <a:ln w="57150">
            <a:solidFill>
              <a:srgbClr val="FF0000"/>
            </a:solidFill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r>
              <a:rPr lang="en-US" dirty="0"/>
              <a:t>≈</a:t>
            </a:r>
          </a:p>
        </p:txBody>
      </p:sp>
      <p:sp>
        <p:nvSpPr>
          <p:cNvPr id="6" name="AutoShape 1027"/>
          <p:cNvSpPr>
            <a:spLocks noChangeArrowheads="1"/>
          </p:cNvSpPr>
          <p:nvPr/>
        </p:nvSpPr>
        <p:spPr bwMode="auto">
          <a:xfrm rot="20129477">
            <a:off x="8565057" y="4149518"/>
            <a:ext cx="395985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2838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622495" y="1783706"/>
            <a:ext cx="457200" cy="514350"/>
          </a:xfrm>
          <a:prstGeom prst="line">
            <a:avLst/>
          </a:prstGeom>
          <a:noFill/>
          <a:ln w="76200">
            <a:solidFill>
              <a:srgbClr val="1636B2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AutoShape 1027"/>
          <p:cNvSpPr>
            <a:spLocks noChangeArrowheads="1"/>
          </p:cNvSpPr>
          <p:nvPr/>
        </p:nvSpPr>
        <p:spPr bwMode="auto">
          <a:xfrm rot="4339134">
            <a:off x="3473835" y="3721186"/>
            <a:ext cx="628650" cy="40005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2838"/>
          </a:solidFill>
          <a:ln w="9525">
            <a:solidFill>
              <a:srgbClr val="FFFF2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028"/>
          <p:cNvSpPr>
            <a:spLocks noChangeArrowheads="1"/>
          </p:cNvSpPr>
          <p:nvPr/>
        </p:nvSpPr>
        <p:spPr bwMode="auto">
          <a:xfrm rot="6640482">
            <a:off x="4970382" y="3211430"/>
            <a:ext cx="495229" cy="468230"/>
          </a:xfrm>
          <a:prstGeom prst="rightArrow">
            <a:avLst>
              <a:gd name="adj1" fmla="val 55613"/>
              <a:gd name="adj2" fmla="val 3928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 rot="4339134">
            <a:off x="7307512" y="3756350"/>
            <a:ext cx="712503" cy="485185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3981450" y="1943100"/>
            <a:ext cx="571500" cy="6286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4724400" y="2228850"/>
            <a:ext cx="571500" cy="6286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5638800" y="2400300"/>
            <a:ext cx="571500" cy="6286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6267450" y="2628900"/>
            <a:ext cx="971550" cy="2857500"/>
          </a:xfrm>
          <a:prstGeom prst="ellipse">
            <a:avLst/>
          </a:prstGeom>
          <a:noFill/>
          <a:ln w="50800">
            <a:solidFill>
              <a:srgbClr val="FF28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 v≈</a:t>
            </a:r>
          </a:p>
        </p:txBody>
      </p:sp>
      <p:sp>
        <p:nvSpPr>
          <p:cNvPr id="15" name="Oval 1031"/>
          <p:cNvSpPr>
            <a:spLocks noChangeArrowheads="1"/>
          </p:cNvSpPr>
          <p:nvPr/>
        </p:nvSpPr>
        <p:spPr bwMode="auto">
          <a:xfrm>
            <a:off x="3409950" y="1257300"/>
            <a:ext cx="457200" cy="514350"/>
          </a:xfrm>
          <a:prstGeom prst="ellipse">
            <a:avLst/>
          </a:prstGeom>
          <a:noFill/>
          <a:ln w="63500">
            <a:solidFill>
              <a:srgbClr val="FFFF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19358668">
            <a:off x="7937963" y="4513869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3999721" y="4716536"/>
            <a:ext cx="742950" cy="742950"/>
          </a:xfrm>
          <a:prstGeom prst="ellipse">
            <a:avLst/>
          </a:prstGeom>
          <a:noFill/>
          <a:ln w="63500">
            <a:solidFill>
              <a:srgbClr val="FFFF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17318443">
            <a:off x="8117905" y="781407"/>
            <a:ext cx="628650" cy="40005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132790" y="619662"/>
            <a:ext cx="220011" cy="4834385"/>
          </a:xfrm>
          <a:prstGeom prst="line">
            <a:avLst/>
          </a:prstGeom>
          <a:noFill/>
          <a:ln w="508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178931" y="1371600"/>
            <a:ext cx="857250" cy="857250"/>
          </a:xfrm>
          <a:prstGeom prst="ellipse">
            <a:avLst/>
          </a:prstGeom>
          <a:noFill/>
          <a:ln w="63500">
            <a:solidFill>
              <a:srgbClr val="FF2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4438650" y="3143251"/>
            <a:ext cx="0" cy="79057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4438651" y="4057650"/>
            <a:ext cx="1191" cy="5143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943439" y="609610"/>
            <a:ext cx="1462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 Narrow" charset="0"/>
              </a:rPr>
              <a:t>expansion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 flipV="1">
            <a:off x="2266950" y="5791513"/>
            <a:ext cx="7712867" cy="33471"/>
          </a:xfrm>
          <a:prstGeom prst="line">
            <a:avLst/>
          </a:prstGeom>
          <a:noFill/>
          <a:ln w="508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 rot="1983512">
            <a:off x="6198394" y="1014732"/>
            <a:ext cx="64055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FFFF00"/>
                </a:solidFill>
                <a:latin typeface="Wingdings" pitchFamily="2" charset="2"/>
                <a:sym typeface="Zapf Dingbats" charset="0"/>
              </a:rPr>
              <a:t>F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782300" y="2767996"/>
            <a:ext cx="1657350" cy="3829050"/>
          </a:xfrm>
          <a:prstGeom prst="rect">
            <a:avLst/>
          </a:prstGeom>
          <a:solidFill>
            <a:srgbClr val="FFFF00">
              <a:alpha val="38000"/>
            </a:srgbClr>
          </a:solidFill>
          <a:ln w="19050" cmpd="sng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9214615" y="2823261"/>
            <a:ext cx="571500" cy="6286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1A364080-01DF-2340-8401-186B50D1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623" y="2228851"/>
            <a:ext cx="41195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500" dirty="0">
                <a:solidFill>
                  <a:srgbClr val="FFFF00"/>
                </a:solidFill>
                <a:latin typeface="Wingdings" pitchFamily="2" charset="2"/>
                <a:sym typeface="Zapf Dingbats" charset="0"/>
              </a:rPr>
              <a:t>F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FEDD792-6B67-0249-96E3-053BB526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623" y="3200401"/>
            <a:ext cx="41195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500" dirty="0">
                <a:solidFill>
                  <a:srgbClr val="FFFF00"/>
                </a:solidFill>
                <a:latin typeface="Wingdings" pitchFamily="2" charset="2"/>
                <a:sym typeface="Zapf Dingbats" charset="0"/>
              </a:rPr>
              <a:t>F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9C87E4D4-0670-A845-82CC-F4858A2F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623" y="4171951"/>
            <a:ext cx="41195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500" dirty="0">
                <a:solidFill>
                  <a:srgbClr val="FFFF00"/>
                </a:solidFill>
                <a:latin typeface="Wingdings" pitchFamily="2" charset="2"/>
                <a:sym typeface="Zapf Dingbats" charset="0"/>
              </a:rPr>
              <a:t>F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93D8726F-4198-EE4E-B5B6-5FEC8900A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623" y="4800601"/>
            <a:ext cx="41195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500" dirty="0">
                <a:solidFill>
                  <a:srgbClr val="FFFF00"/>
                </a:solidFill>
                <a:latin typeface="Wingdings" pitchFamily="2" charset="2"/>
                <a:sym typeface="Zapf Dingbats" charset="0"/>
              </a:rPr>
              <a:t>F</a:t>
            </a:r>
          </a:p>
        </p:txBody>
      </p:sp>
      <p:sp>
        <p:nvSpPr>
          <p:cNvPr id="33" name="Line 3">
            <a:extLst>
              <a:ext uri="{FF2B5EF4-FFF2-40B4-BE49-F238E27FC236}">
                <a16:creationId xmlns:a16="http://schemas.microsoft.com/office/drawing/2014/main" id="{726AD8CB-13D1-DE4C-820C-900925737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0428" y="6221958"/>
            <a:ext cx="7011772" cy="46504"/>
          </a:xfrm>
          <a:prstGeom prst="line">
            <a:avLst/>
          </a:prstGeom>
          <a:noFill/>
          <a:ln w="50800">
            <a:solidFill>
              <a:srgbClr val="B6FFB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64EEA8C1-A9E8-264D-BE3D-C7738B8E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927" y="619662"/>
            <a:ext cx="4119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Webdings" pitchFamily="2" charset="2"/>
                <a:sym typeface="Zapf Dingbats" charset="0"/>
              </a:rPr>
              <a:t>a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B1723C55-1263-8748-8238-62FC0F60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585" y="1257300"/>
            <a:ext cx="812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Webdings" pitchFamily="2" charset="2"/>
                <a:sym typeface="Zapf Dingbats" charset="0"/>
              </a:rPr>
              <a:t>a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279F8C00-F84E-E741-B4EE-7E7BAF63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775" y="2510338"/>
            <a:ext cx="812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Webdings" pitchFamily="2" charset="2"/>
                <a:sym typeface="Zapf Dingbats" charset="0"/>
              </a:rPr>
              <a:t>a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76AD4C8C-DBCA-BD47-BD38-D0FF1A2D70CF}"/>
              </a:ext>
            </a:extLst>
          </p:cNvPr>
          <p:cNvSpPr/>
          <p:nvPr/>
        </p:nvSpPr>
        <p:spPr bwMode="auto">
          <a:xfrm>
            <a:off x="9211877" y="479866"/>
            <a:ext cx="896917" cy="2019290"/>
          </a:xfrm>
          <a:prstGeom prst="rightBrace">
            <a:avLst>
              <a:gd name="adj1" fmla="val 8333"/>
              <a:gd name="adj2" fmla="val 4907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797514A-DA98-2042-E2B9-36A8E19A53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1219200"/>
            <a:ext cx="76200" cy="4973598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6A14F1B5-645E-B646-892E-978CCF2CACC6}"/>
              </a:ext>
            </a:extLst>
          </p:cNvPr>
          <p:cNvSpPr/>
          <p:nvPr/>
        </p:nvSpPr>
        <p:spPr>
          <a:xfrm>
            <a:off x="10271342" y="2314016"/>
            <a:ext cx="801666" cy="20181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D8176-6C87-D74F-6620-FF92F9A34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95687-A3A5-5CA9-DDA6-DCE874D6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9" y="18714"/>
            <a:ext cx="10321103" cy="6839285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C5A61411-B90C-9181-5C4F-D16250EB9EB5}"/>
              </a:ext>
            </a:extLst>
          </p:cNvPr>
          <p:cNvSpPr>
            <a:spLocks noChangeArrowheads="1"/>
          </p:cNvSpPr>
          <p:nvPr/>
        </p:nvSpPr>
        <p:spPr bwMode="auto">
          <a:xfrm rot="7003000">
            <a:off x="10635064" y="4411974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8E8BC53-DD89-13C5-E364-F30B4984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554" y="3329718"/>
            <a:ext cx="21820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2.4 percent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1E726018-0B1C-3AA1-E65E-18BCEB29E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6183" y="5263662"/>
            <a:ext cx="9429017" cy="36538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indent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1800" dirty="0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525DAC21-0144-7BE2-AA59-74F47994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152" y="3989698"/>
            <a:ext cx="1810111" cy="11369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3600" b="1" i="0" u="none" strike="noStrike" baseline="0">
                <a:solidFill>
                  <a:srgbClr val="FFFF00"/>
                </a:solidFill>
                <a:latin typeface="Arial Narrow"/>
                <a:ea typeface="HelveticaNeue Condensed"/>
                <a:cs typeface="Arial Narrow"/>
              </a:rPr>
              <a:t>Fed </a:t>
            </a:r>
          </a:p>
          <a:p>
            <a:pPr algn="ctr" rtl="0">
              <a:defRPr sz="1000"/>
            </a:pPr>
            <a:r>
              <a:rPr lang="en-US" sz="3600" b="1" i="0" u="none" strike="noStrike" baseline="0">
                <a:solidFill>
                  <a:srgbClr val="FFFF00"/>
                </a:solidFill>
                <a:latin typeface="Arial Narrow"/>
                <a:ea typeface="HelveticaNeue Condensed"/>
                <a:cs typeface="Arial Narrow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60279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33E88-BD00-7138-A326-741FE666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7ABB7-867C-A8EA-310A-CE294A3F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" y="51341"/>
            <a:ext cx="10091418" cy="6687084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8D21AE82-356B-2DAD-EB52-A5111CD92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522" y="4818184"/>
            <a:ext cx="2249141" cy="1357532"/>
          </a:xfrm>
          <a:prstGeom prst="ellipse">
            <a:avLst/>
          </a:prstGeom>
          <a:noFill/>
          <a:ln w="57150">
            <a:solidFill>
              <a:srgbClr val="FC9FE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F8175-BAEF-14B9-4F91-BE512381B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F5BF4-93CA-24B1-2242-578FA4BB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7" y="37479"/>
            <a:ext cx="10114671" cy="6711477"/>
          </a:xfrm>
          <a:prstGeom prst="rect">
            <a:avLst/>
          </a:prstGeom>
        </p:spPr>
      </p:pic>
      <p:sp>
        <p:nvSpPr>
          <p:cNvPr id="5" name="AutoShape 1033">
            <a:extLst>
              <a:ext uri="{FF2B5EF4-FFF2-40B4-BE49-F238E27FC236}">
                <a16:creationId xmlns:a16="http://schemas.microsoft.com/office/drawing/2014/main" id="{E2FB46F7-5492-18D4-9923-0E8108E1A3CD}"/>
              </a:ext>
            </a:extLst>
          </p:cNvPr>
          <p:cNvSpPr>
            <a:spLocks noChangeArrowheads="1"/>
          </p:cNvSpPr>
          <p:nvPr/>
        </p:nvSpPr>
        <p:spPr bwMode="auto">
          <a:xfrm rot="6811763">
            <a:off x="10435412" y="2798320"/>
            <a:ext cx="895831" cy="636984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D7176D9-7B78-1AB2-6C26-81E16931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54" y="1701825"/>
            <a:ext cx="46426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Conundrum: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Low job growth but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Low unemployment rate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AC0F6CB-E103-5BBE-9621-F2D1FEF4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948" y="3654631"/>
            <a:ext cx="3325040" cy="1283394"/>
          </a:xfrm>
          <a:prstGeom prst="rect">
            <a:avLst/>
          </a:prstGeom>
          <a:solidFill>
            <a:srgbClr val="FFFF00">
              <a:alpha val="29474"/>
            </a:srgbClr>
          </a:solidFill>
          <a:ln w="38100" cmpd="sng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9E64C-5A00-A810-42B6-6F7F84A7F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AD5EB-74E6-ED65-894B-047CF0F8F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03" y="27927"/>
            <a:ext cx="10283483" cy="6805247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4C543CF2-71B8-0D2E-B0F5-75B2B3A22D99}"/>
              </a:ext>
            </a:extLst>
          </p:cNvPr>
          <p:cNvSpPr>
            <a:spLocks noChangeArrowheads="1"/>
          </p:cNvSpPr>
          <p:nvPr/>
        </p:nvSpPr>
        <p:spPr bwMode="auto">
          <a:xfrm rot="7213457">
            <a:off x="8320671" y="1087533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033">
            <a:extLst>
              <a:ext uri="{FF2B5EF4-FFF2-40B4-BE49-F238E27FC236}">
                <a16:creationId xmlns:a16="http://schemas.microsoft.com/office/drawing/2014/main" id="{35999799-3BC5-A33C-29BF-A50599851F77}"/>
              </a:ext>
            </a:extLst>
          </p:cNvPr>
          <p:cNvSpPr>
            <a:spLocks noChangeArrowheads="1"/>
          </p:cNvSpPr>
          <p:nvPr/>
        </p:nvSpPr>
        <p:spPr bwMode="auto">
          <a:xfrm rot="7093901">
            <a:off x="9595217" y="843966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1033">
            <a:extLst>
              <a:ext uri="{FF2B5EF4-FFF2-40B4-BE49-F238E27FC236}">
                <a16:creationId xmlns:a16="http://schemas.microsoft.com/office/drawing/2014/main" id="{3A74CABC-99EC-EDE2-CC43-22317E04FBA9}"/>
              </a:ext>
            </a:extLst>
          </p:cNvPr>
          <p:cNvSpPr>
            <a:spLocks noChangeArrowheads="1"/>
          </p:cNvSpPr>
          <p:nvPr/>
        </p:nvSpPr>
        <p:spPr bwMode="auto">
          <a:xfrm rot="7093901">
            <a:off x="10211850" y="2356860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5E314-A0AE-8495-A105-687F4165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B8CBD-F4AA-3843-8BB7-280FCE33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95" y="24008"/>
            <a:ext cx="10271695" cy="6833991"/>
          </a:xfrm>
          <a:prstGeom prst="rect">
            <a:avLst/>
          </a:prstGeom>
        </p:spPr>
      </p:pic>
      <p:sp>
        <p:nvSpPr>
          <p:cNvPr id="4" name="AutoShape 1033">
            <a:extLst>
              <a:ext uri="{FF2B5EF4-FFF2-40B4-BE49-F238E27FC236}">
                <a16:creationId xmlns:a16="http://schemas.microsoft.com/office/drawing/2014/main" id="{DF210B99-42AF-D708-11D7-ECA967A45FCD}"/>
              </a:ext>
            </a:extLst>
          </p:cNvPr>
          <p:cNvSpPr>
            <a:spLocks noChangeArrowheads="1"/>
          </p:cNvSpPr>
          <p:nvPr/>
        </p:nvSpPr>
        <p:spPr bwMode="auto">
          <a:xfrm rot="6873850">
            <a:off x="10509076" y="830316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58BFC07-3FEB-022F-D792-9B39E5BC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001" y="1199240"/>
            <a:ext cx="5626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S&amp;P 500: up 12 % year-to-date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541899-7F93-06E5-2145-32F50EF2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172" y="1730755"/>
            <a:ext cx="55883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BAF8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Nasdaq:  up 16 % year-to-date</a:t>
            </a:r>
          </a:p>
        </p:txBody>
      </p:sp>
      <p:sp>
        <p:nvSpPr>
          <p:cNvPr id="10" name="AutoShape 1033">
            <a:extLst>
              <a:ext uri="{FF2B5EF4-FFF2-40B4-BE49-F238E27FC236}">
                <a16:creationId xmlns:a16="http://schemas.microsoft.com/office/drawing/2014/main" id="{9F43EDB1-385E-F3A5-F9A0-653AFC924B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9601" y="3922144"/>
            <a:ext cx="712503" cy="519991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53F4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A6F4515-EEE9-1D23-6CFA-6AC8305A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260" y="3020803"/>
            <a:ext cx="1342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34</a:t>
            </a:r>
            <a:r>
              <a:rPr lang="en-US" sz="3600" b="1" dirty="0">
                <a:solidFill>
                  <a:srgbClr val="BAF8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619932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10340</TotalTime>
  <Words>1386</Words>
  <Application>Microsoft Macintosh PowerPoint</Application>
  <PresentationFormat>Widescreen</PresentationFormat>
  <Paragraphs>266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Aptos</vt:lpstr>
      <vt:lpstr>Aptos Display</vt:lpstr>
      <vt:lpstr>Arial</vt:lpstr>
      <vt:lpstr>Arial Narrow</vt:lpstr>
      <vt:lpstr>Arial Narrow Bold</vt:lpstr>
      <vt:lpstr>Comic Sans MS</vt:lpstr>
      <vt:lpstr>Times New Roman</vt:lpstr>
      <vt:lpstr>Webdings</vt:lpstr>
      <vt:lpstr>Wingdings</vt:lpstr>
      <vt:lpstr>Office Theme</vt:lpstr>
      <vt:lpstr>PowerPoint Presentation</vt:lpstr>
      <vt:lpstr>What you need to Know:  U.S Economy</vt:lpstr>
      <vt:lpstr>Quiz 1: What will the FED do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and jobs  Are we ready for what’s coming ?</vt:lpstr>
      <vt:lpstr>PowerPoint Presentation</vt:lpstr>
      <vt:lpstr>The Dubious Issues with AI: Market Disruption</vt:lpstr>
      <vt:lpstr>PowerPoint Presentation</vt:lpstr>
      <vt:lpstr>The Hopeful Issues with AI: Growth w/o Trauma</vt:lpstr>
      <vt:lpstr>California Issues in 2025</vt:lpstr>
      <vt:lpstr>PowerPoint Presentation</vt:lpstr>
      <vt:lpstr>Recent Evidence: California Labor Market</vt:lpstr>
      <vt:lpstr>PowerPoint Presentation</vt:lpstr>
      <vt:lpstr>PowerPoint Presentation</vt:lpstr>
      <vt:lpstr>PowerPoint Presentation</vt:lpstr>
      <vt:lpstr>PowerPoint Presentation</vt:lpstr>
      <vt:lpstr>Antelope Valley</vt:lpstr>
      <vt:lpstr>PowerPoint Presentation</vt:lpstr>
      <vt:lpstr>PowerPoint Presentation</vt:lpstr>
      <vt:lpstr>Recent Evidence Antelope Valley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Development</vt:lpstr>
      <vt:lpstr>PowerPoint Presentation</vt:lpstr>
      <vt:lpstr>PowerPoint Presentation</vt:lpstr>
      <vt:lpstr>PowerPoint Presentation</vt:lpstr>
      <vt:lpstr>The 2026 Forecast</vt:lpstr>
      <vt:lpstr>The 2026 Forecast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californiaforecast.com</dc:creator>
  <cp:lastModifiedBy>mark californiaforecast.com</cp:lastModifiedBy>
  <cp:revision>13</cp:revision>
  <dcterms:created xsi:type="dcterms:W3CDTF">2026-02-11T17:41:43Z</dcterms:created>
  <dcterms:modified xsi:type="dcterms:W3CDTF">2026-03-10T21:30:06Z</dcterms:modified>
</cp:coreProperties>
</file>