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95" r:id="rId2"/>
    <p:sldId id="291" r:id="rId3"/>
    <p:sldId id="277" r:id="rId4"/>
    <p:sldId id="290" r:id="rId5"/>
    <p:sldId id="273" r:id="rId6"/>
    <p:sldId id="274" r:id="rId7"/>
    <p:sldId id="275" r:id="rId8"/>
    <p:sldId id="276" r:id="rId9"/>
    <p:sldId id="257" r:id="rId10"/>
    <p:sldId id="292" r:id="rId11"/>
    <p:sldId id="270" r:id="rId12"/>
    <p:sldId id="289" r:id="rId13"/>
    <p:sldId id="293" r:id="rId14"/>
    <p:sldId id="279" r:id="rId15"/>
    <p:sldId id="286" r:id="rId16"/>
    <p:sldId id="294" r:id="rId17"/>
    <p:sldId id="280" r:id="rId18"/>
    <p:sldId id="278" r:id="rId19"/>
    <p:sldId id="281" r:id="rId20"/>
    <p:sldId id="282" r:id="rId21"/>
    <p:sldId id="283" r:id="rId22"/>
    <p:sldId id="285" r:id="rId23"/>
    <p:sldId id="256" r:id="rId2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7932"/>
    <a:srgbClr val="7B8687"/>
    <a:srgbClr val="F2F1EC"/>
    <a:srgbClr val="58C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20"/>
    <p:restoredTop sz="44308"/>
  </p:normalViewPr>
  <p:slideViewPr>
    <p:cSldViewPr snapToGrid="0">
      <p:cViewPr>
        <p:scale>
          <a:sx n="53" d="100"/>
          <a:sy n="53" d="100"/>
        </p:scale>
        <p:origin x="7080" y="4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59" d="100"/>
          <a:sy n="159" d="100"/>
        </p:scale>
        <p:origin x="5680"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8263AB-143E-C2F8-5534-872613C48BAC}"/>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D03352-250A-FD47-5FAF-FFD651C4AD34}"/>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54DEFFE-115C-7341-A119-3CA13DD6AF45}" type="datetimeFigureOut">
              <a:rPr lang="en-US" smtClean="0"/>
              <a:t>3/17/25</a:t>
            </a:fld>
            <a:endParaRPr lang="en-US"/>
          </a:p>
        </p:txBody>
      </p:sp>
      <p:sp>
        <p:nvSpPr>
          <p:cNvPr id="4" name="Footer Placeholder 3">
            <a:extLst>
              <a:ext uri="{FF2B5EF4-FFF2-40B4-BE49-F238E27FC236}">
                <a16:creationId xmlns:a16="http://schemas.microsoft.com/office/drawing/2014/main" id="{320DEE5D-AC92-E2E0-0DE2-A9F9F06A01D8}"/>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12F367-AEF4-A431-3C42-5853E373D37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E4CE893-5528-9C45-BCC8-B39BA95AA129}" type="slidenum">
              <a:rPr lang="en-US" smtClean="0"/>
              <a:t>‹#›</a:t>
            </a:fld>
            <a:endParaRPr lang="en-US"/>
          </a:p>
        </p:txBody>
      </p:sp>
    </p:spTree>
    <p:extLst>
      <p:ext uri="{BB962C8B-B14F-4D97-AF65-F5344CB8AC3E}">
        <p14:creationId xmlns:p14="http://schemas.microsoft.com/office/powerpoint/2010/main" val="2174488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F3883003-453C-AA48-AFA5-54CE64DE2746}" type="datetimeFigureOut">
              <a:rPr lang="en-US" smtClean="0"/>
              <a:t>3/16/25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7093809-CD6B-934A-B69F-E7C0DFC1DE48}" type="slidenum">
              <a:rPr lang="en-US" smtClean="0"/>
              <a:t>‹#›</a:t>
            </a:fld>
            <a:endParaRPr lang="en-US"/>
          </a:p>
        </p:txBody>
      </p:sp>
    </p:spTree>
    <p:extLst>
      <p:ext uri="{BB962C8B-B14F-4D97-AF65-F5344CB8AC3E}">
        <p14:creationId xmlns:p14="http://schemas.microsoft.com/office/powerpoint/2010/main" val="3291383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3150" y="687388"/>
            <a:ext cx="1916113" cy="1077912"/>
          </a:xfrm>
        </p:spPr>
      </p:sp>
      <p:sp>
        <p:nvSpPr>
          <p:cNvPr id="3" name="Notes Placeholder 2"/>
          <p:cNvSpPr>
            <a:spLocks noGrp="1"/>
          </p:cNvSpPr>
          <p:nvPr>
            <p:ph type="body" idx="1"/>
          </p:nvPr>
        </p:nvSpPr>
        <p:spPr>
          <a:xfrm>
            <a:off x="913606" y="1848601"/>
            <a:ext cx="7315200" cy="2700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THANK YOU! YES, I am the husband of the amazing and incredibly intelligent Cheyanne Terracciano who most of you have had the pleasure of hearing her real estate insights the last 2 years…..which have been pretty spot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”I want to Welcome, everyone! Wow, what a ride the real estate market has been over the last five years. It’s been like doing business with a toddler — unpredictable, irrational, and prone to tantrums at the worst possible times.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Prices have soared, bidding wars during the Pandemic made the Hunger Games look civil, and the last 18-month interest rates have been doing the cha-cha — two steps up, one step down. ACTUALLY 6 STEPS UP….But somehow, prices have not crashed as many anticipated. They have actually increased in most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So, over the next 10 minutes let’s take a step back, I'll try and make sense of the madness, and shine some light on where Residential Real Estate is heading in 2025 and Beyond— As we know, History never repeats itself!"</a:t>
            </a:r>
          </a:p>
          <a:p>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1</a:t>
            </a:fld>
            <a:endParaRPr lang="en-US"/>
          </a:p>
        </p:txBody>
      </p:sp>
    </p:spTree>
    <p:extLst>
      <p:ext uri="{BB962C8B-B14F-4D97-AF65-F5344CB8AC3E}">
        <p14:creationId xmlns:p14="http://schemas.microsoft.com/office/powerpoint/2010/main" val="1167381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3863" y="930275"/>
            <a:ext cx="5626100" cy="3165475"/>
          </a:xfrm>
        </p:spPr>
      </p:sp>
      <p:sp>
        <p:nvSpPr>
          <p:cNvPr id="4" name="Slide Number Placeholder 3"/>
          <p:cNvSpPr>
            <a:spLocks noGrp="1"/>
          </p:cNvSpPr>
          <p:nvPr>
            <p:ph type="sldNum" sz="quarter" idx="5"/>
          </p:nvPr>
        </p:nvSpPr>
        <p:spPr/>
        <p:txBody>
          <a:bodyPr/>
          <a:lstStyle/>
          <a:p>
            <a:fld id="{67093809-CD6B-934A-B69F-E7C0DFC1DE48}" type="slidenum">
              <a:rPr lang="en-US" smtClean="0"/>
              <a:t>10</a:t>
            </a:fld>
            <a:endParaRPr lang="en-US"/>
          </a:p>
        </p:txBody>
      </p:sp>
    </p:spTree>
    <p:extLst>
      <p:ext uri="{BB962C8B-B14F-4D97-AF65-F5344CB8AC3E}">
        <p14:creationId xmlns:p14="http://schemas.microsoft.com/office/powerpoint/2010/main" val="120244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400" b="1" dirty="0">
                <a:solidFill>
                  <a:schemeClr val="tx1"/>
                </a:solidFill>
                <a:latin typeface="+mn-lt"/>
              </a:rPr>
              <a:t>ENOUGH WITH THE BAD NEWS AND CHALLENGES </a:t>
            </a:r>
          </a:p>
          <a:p>
            <a:pPr algn="ctr"/>
            <a:endParaRPr lang="en-US" sz="1400" b="1" dirty="0"/>
          </a:p>
          <a:p>
            <a:pPr algn="ctr"/>
            <a:r>
              <a:rPr lang="en-US" sz="1400" b="1" dirty="0">
                <a:solidFill>
                  <a:schemeClr val="tx1"/>
                </a:solidFill>
                <a:latin typeface="+mn-lt"/>
              </a:rPr>
              <a:t>- LET'S DISCUSS 10 FACTORS THAT WILL DRIVE HOME SALES GROWTH GOING FORWARD</a:t>
            </a:r>
          </a:p>
          <a:p>
            <a:pPr algn="ctr"/>
            <a:endParaRPr lang="en-US" sz="1400" b="1" dirty="0">
              <a:solidFill>
                <a:schemeClr val="tx1"/>
              </a:solidFill>
              <a:latin typeface="+mn-lt"/>
            </a:endParaRPr>
          </a:p>
          <a:p>
            <a:endParaRPr lang="en-US" sz="1400" b="1"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11</a:t>
            </a:fld>
            <a:endParaRPr lang="en-US"/>
          </a:p>
        </p:txBody>
      </p:sp>
    </p:spTree>
    <p:extLst>
      <p:ext uri="{BB962C8B-B14F-4D97-AF65-F5344CB8AC3E}">
        <p14:creationId xmlns:p14="http://schemas.microsoft.com/office/powerpoint/2010/main" val="907130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400" dirty="0">
              <a:solidFill>
                <a:schemeClr val="tx1"/>
              </a:solidFill>
              <a:latin typeface="+mn-lt"/>
            </a:endParaRPr>
          </a:p>
          <a:p>
            <a:pPr algn="ctr"/>
            <a:r>
              <a:rPr lang="en-US" sz="1400" b="1" dirty="0">
                <a:solidFill>
                  <a:schemeClr val="tx1"/>
                </a:solidFill>
                <a:latin typeface="+mn-lt"/>
              </a:rPr>
              <a:t>1.  Declining Mortgage Rates</a:t>
            </a:r>
          </a:p>
          <a:p>
            <a:pPr marL="800100" lvl="1" indent="-342900" algn="ctr">
              <a:buFont typeface="Arial" panose="020B0604020202020204" pitchFamily="34" charset="0"/>
              <a:buChar char="•"/>
            </a:pPr>
            <a:r>
              <a:rPr lang="en-US" sz="1400" dirty="0">
                <a:solidFill>
                  <a:schemeClr val="tx1"/>
                </a:solidFill>
                <a:latin typeface="+mn-lt"/>
              </a:rPr>
              <a:t>Rates are expected to decline gradually which will increase buyer sentiment, and release pent-up demand</a:t>
            </a:r>
          </a:p>
          <a:p>
            <a:pPr marL="800100" lvl="1" indent="-342900" algn="ctr">
              <a:buFont typeface="Arial" panose="020B0604020202020204" pitchFamily="34" charset="0"/>
              <a:buChar char="•"/>
            </a:pPr>
            <a:endParaRPr lang="en-US" sz="1400" dirty="0">
              <a:solidFill>
                <a:schemeClr val="tx1"/>
              </a:solidFill>
              <a:latin typeface="+mn-lt"/>
            </a:endParaRPr>
          </a:p>
          <a:p>
            <a:pPr algn="ctr"/>
            <a:r>
              <a:rPr lang="en-US" sz="1400" b="1" dirty="0">
                <a:solidFill>
                  <a:schemeClr val="tx1"/>
                </a:solidFill>
                <a:latin typeface="+mn-lt"/>
              </a:rPr>
              <a:t>2.  Increased Housing Supply</a:t>
            </a:r>
          </a:p>
          <a:p>
            <a:pPr marL="800100" lvl="1" indent="-342900" algn="ctr">
              <a:buFont typeface="Arial" panose="020B0604020202020204" pitchFamily="34" charset="0"/>
              <a:buChar char="•"/>
            </a:pPr>
            <a:r>
              <a:rPr lang="en-US" sz="1400" dirty="0">
                <a:solidFill>
                  <a:schemeClr val="tx1"/>
                </a:solidFill>
                <a:latin typeface="+mn-lt"/>
              </a:rPr>
              <a:t>We are seeing more new home construction, Zoning changes and government incentives ALL boosting development.</a:t>
            </a:r>
          </a:p>
          <a:p>
            <a:endParaRPr lang="en-US" sz="1400"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12</a:t>
            </a:fld>
            <a:endParaRPr lang="en-US"/>
          </a:p>
        </p:txBody>
      </p:sp>
    </p:spTree>
    <p:extLst>
      <p:ext uri="{BB962C8B-B14F-4D97-AF65-F5344CB8AC3E}">
        <p14:creationId xmlns:p14="http://schemas.microsoft.com/office/powerpoint/2010/main" val="499366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F3EE9-068B-ABCB-35A2-0565D2FA0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32BB5-3A9A-B7FE-9532-CFC3FF079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C29F7-D47C-3DB9-5609-95FF076C8B71}"/>
              </a:ext>
            </a:extLst>
          </p:cNvPr>
          <p:cNvSpPr>
            <a:spLocks noGrp="1"/>
          </p:cNvSpPr>
          <p:nvPr>
            <p:ph type="body" idx="1"/>
          </p:nvPr>
        </p:nvSpPr>
        <p:spPr/>
        <p:txBody>
          <a:bodyPr/>
          <a:lstStyle/>
          <a:p>
            <a:endParaRPr lang="en-US" sz="1400" dirty="0">
              <a:solidFill>
                <a:schemeClr val="tx1"/>
              </a:solidFill>
              <a:latin typeface="+mn-lt"/>
            </a:endParaRPr>
          </a:p>
          <a:p>
            <a:pPr algn="ctr"/>
            <a:endParaRPr lang="en-US" sz="1400" b="1" dirty="0">
              <a:solidFill>
                <a:schemeClr val="tx1"/>
              </a:solidFill>
              <a:latin typeface="+mn-lt"/>
            </a:endParaRPr>
          </a:p>
          <a:p>
            <a:pPr algn="ctr"/>
            <a:r>
              <a:rPr lang="en-US" sz="1400" b="1" dirty="0">
                <a:solidFill>
                  <a:schemeClr val="tx1"/>
                </a:solidFill>
                <a:latin typeface="+mn-lt"/>
              </a:rPr>
              <a:t>3.  Easing of the Lock-In Effect</a:t>
            </a:r>
          </a:p>
          <a:p>
            <a:pPr marL="800100" lvl="1" indent="-342900" algn="ctr">
              <a:buFont typeface="Arial" panose="020B0604020202020204" pitchFamily="34" charset="0"/>
              <a:buChar char="•"/>
            </a:pPr>
            <a:r>
              <a:rPr lang="en-US" sz="1400" dirty="0">
                <a:solidFill>
                  <a:schemeClr val="tx1"/>
                </a:solidFill>
                <a:latin typeface="+mn-lt"/>
              </a:rPr>
              <a:t>Stabilizing rates make homeowners more willing to sell. ALSO ….. LIFE HAPPENS…… so Life changes such as job relocations, bigger house, smaller house, out of state moves, etc.</a:t>
            </a:r>
          </a:p>
          <a:p>
            <a:pPr marL="800100" lvl="1" indent="-342900" algn="ctr">
              <a:buFont typeface="Arial" panose="020B0604020202020204" pitchFamily="34" charset="0"/>
              <a:buChar char="•"/>
            </a:pPr>
            <a:endParaRPr lang="en-US" sz="1400" b="1" dirty="0">
              <a:solidFill>
                <a:schemeClr val="tx1"/>
              </a:solidFill>
              <a:latin typeface="+mn-lt"/>
            </a:endParaRPr>
          </a:p>
          <a:p>
            <a:pPr algn="ctr"/>
            <a:r>
              <a:rPr lang="en-US" sz="1400" b="1" dirty="0">
                <a:solidFill>
                  <a:schemeClr val="tx1"/>
                </a:solidFill>
                <a:latin typeface="+mn-lt"/>
              </a:rPr>
              <a:t>4.  Shift to More Affordable Markets</a:t>
            </a:r>
          </a:p>
          <a:p>
            <a:pPr marL="800100" lvl="1" indent="-342900" algn="ctr">
              <a:buFont typeface="Arial" panose="020B0604020202020204" pitchFamily="34" charset="0"/>
              <a:buChar char="•"/>
            </a:pPr>
            <a:r>
              <a:rPr lang="en-US" sz="1400" dirty="0">
                <a:solidFill>
                  <a:schemeClr val="tx1"/>
                </a:solidFill>
                <a:latin typeface="+mn-lt"/>
              </a:rPr>
              <a:t>There has been a MAJOR shift to lower-cost areas like Antelope Valley, Rosamond, Cal City, etc.</a:t>
            </a:r>
          </a:p>
          <a:p>
            <a:pPr marL="800100" lvl="1" indent="-342900" algn="ctr">
              <a:buFont typeface="Arial" panose="020B0604020202020204" pitchFamily="34" charset="0"/>
              <a:buChar char="•"/>
            </a:pPr>
            <a:r>
              <a:rPr lang="en-US" sz="1400" dirty="0">
                <a:solidFill>
                  <a:schemeClr val="tx1"/>
                </a:solidFill>
                <a:latin typeface="+mn-lt"/>
              </a:rPr>
              <a:t>Remote work jobs allow suburban and secondary markets to thrive.</a:t>
            </a:r>
          </a:p>
          <a:p>
            <a:endParaRPr lang="en-US" sz="1400" dirty="0">
              <a:solidFill>
                <a:schemeClr val="tx1"/>
              </a:solidFill>
              <a:latin typeface="+mn-lt"/>
            </a:endParaRPr>
          </a:p>
        </p:txBody>
      </p:sp>
      <p:sp>
        <p:nvSpPr>
          <p:cNvPr id="4" name="Slide Number Placeholder 3">
            <a:extLst>
              <a:ext uri="{FF2B5EF4-FFF2-40B4-BE49-F238E27FC236}">
                <a16:creationId xmlns:a16="http://schemas.microsoft.com/office/drawing/2014/main" id="{6EDFE82A-51E9-DF54-75CD-02564267C7CE}"/>
              </a:ext>
            </a:extLst>
          </p:cNvPr>
          <p:cNvSpPr>
            <a:spLocks noGrp="1"/>
          </p:cNvSpPr>
          <p:nvPr>
            <p:ph type="sldNum" sz="quarter" idx="5"/>
          </p:nvPr>
        </p:nvSpPr>
        <p:spPr/>
        <p:txBody>
          <a:bodyPr/>
          <a:lstStyle/>
          <a:p>
            <a:fld id="{67093809-CD6B-934A-B69F-E7C0DFC1DE48}" type="slidenum">
              <a:rPr lang="en-US" smtClean="0"/>
              <a:t>13</a:t>
            </a:fld>
            <a:endParaRPr lang="en-US"/>
          </a:p>
        </p:txBody>
      </p:sp>
    </p:spTree>
    <p:extLst>
      <p:ext uri="{BB962C8B-B14F-4D97-AF65-F5344CB8AC3E}">
        <p14:creationId xmlns:p14="http://schemas.microsoft.com/office/powerpoint/2010/main" val="3549656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400" b="1" dirty="0">
                <a:solidFill>
                  <a:schemeClr val="tx1"/>
                </a:solidFill>
                <a:latin typeface="+mn-lt"/>
              </a:rPr>
              <a:t>5. Wage Growth &amp; Job Market Strength</a:t>
            </a:r>
          </a:p>
          <a:p>
            <a:pPr marL="800100" lvl="1" indent="-342900" algn="ctr">
              <a:buFont typeface="Arial" panose="020B0604020202020204" pitchFamily="34" charset="0"/>
              <a:buChar char="•"/>
            </a:pPr>
            <a:r>
              <a:rPr lang="en-US" sz="1400" b="0" dirty="0">
                <a:solidFill>
                  <a:schemeClr val="tx1"/>
                </a:solidFill>
                <a:latin typeface="+mn-lt"/>
              </a:rPr>
              <a:t>Higher wages equals increased affordability for more homeowners</a:t>
            </a:r>
          </a:p>
          <a:p>
            <a:pPr marL="800100" lvl="1" indent="-342900" algn="ctr">
              <a:buFont typeface="Arial" panose="020B0604020202020204" pitchFamily="34" charset="0"/>
              <a:buChar char="•"/>
            </a:pPr>
            <a:endParaRPr lang="en-US" sz="1400" b="0" dirty="0">
              <a:solidFill>
                <a:schemeClr val="tx1"/>
              </a:solidFill>
              <a:latin typeface="+mn-lt"/>
            </a:endParaRPr>
          </a:p>
          <a:p>
            <a:pPr algn="ctr"/>
            <a:r>
              <a:rPr lang="en-US" sz="1400" b="1" dirty="0">
                <a:solidFill>
                  <a:schemeClr val="tx1"/>
                </a:solidFill>
                <a:latin typeface="+mn-lt"/>
              </a:rPr>
              <a:t>6.  Government &amp; Policy Support</a:t>
            </a:r>
          </a:p>
          <a:p>
            <a:pPr marL="800100" lvl="1" indent="-342900" algn="ctr">
              <a:buFont typeface="Arial" panose="020B0604020202020204" pitchFamily="34" charset="0"/>
              <a:buChar char="•"/>
            </a:pPr>
            <a:r>
              <a:rPr lang="en-US" sz="1400" b="0" dirty="0">
                <a:solidFill>
                  <a:schemeClr val="tx1"/>
                </a:solidFill>
                <a:latin typeface="+mn-lt"/>
              </a:rPr>
              <a:t>Tax credits, First-time buyer programs, reduced restrictions, or rezoning for housing ALL fuel growth and is a MAJOR focus in CA right now </a:t>
            </a:r>
          </a:p>
          <a:p>
            <a:endParaRPr lang="en-US" sz="1400"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14</a:t>
            </a:fld>
            <a:endParaRPr lang="en-US"/>
          </a:p>
        </p:txBody>
      </p:sp>
    </p:spTree>
    <p:extLst>
      <p:ext uri="{BB962C8B-B14F-4D97-AF65-F5344CB8AC3E}">
        <p14:creationId xmlns:p14="http://schemas.microsoft.com/office/powerpoint/2010/main" val="2076258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400" b="1" dirty="0">
                <a:solidFill>
                  <a:schemeClr val="tx1"/>
                </a:solidFill>
                <a:latin typeface="+mn-lt"/>
              </a:rPr>
              <a:t>8.  Improving Consumer Confidence</a:t>
            </a:r>
          </a:p>
          <a:p>
            <a:pPr marL="800100" lvl="1" indent="-342900" algn="ctr">
              <a:buFont typeface="Arial" panose="020B0604020202020204" pitchFamily="34" charset="0"/>
              <a:buChar char="•"/>
            </a:pPr>
            <a:r>
              <a:rPr lang="en-US" sz="1400" dirty="0">
                <a:solidFill>
                  <a:schemeClr val="tx1"/>
                </a:solidFill>
                <a:latin typeface="+mn-lt"/>
              </a:rPr>
              <a:t>As inflation stabilizes and economic conditions improve, buyer confidence will strengthen. We know that a positive market outlook encourages more market velocity and transactions.</a:t>
            </a:r>
          </a:p>
          <a:p>
            <a:pPr marL="800100" lvl="1" indent="-342900" algn="ctr">
              <a:buFont typeface="Arial" panose="020B0604020202020204" pitchFamily="34" charset="0"/>
              <a:buChar char="•"/>
            </a:pPr>
            <a:endParaRPr lang="en-US" sz="1400" dirty="0">
              <a:solidFill>
                <a:schemeClr val="tx1"/>
              </a:solidFill>
              <a:latin typeface="+mn-lt"/>
            </a:endParaRPr>
          </a:p>
          <a:p>
            <a:pPr algn="ctr"/>
            <a:r>
              <a:rPr lang="en-US" sz="1400" b="1" dirty="0">
                <a:solidFill>
                  <a:schemeClr val="tx1"/>
                </a:solidFill>
                <a:latin typeface="+mn-lt"/>
              </a:rPr>
              <a:t>9.  Growing Infrastructure &amp; Development</a:t>
            </a:r>
          </a:p>
          <a:p>
            <a:pPr marL="800100" lvl="1" indent="-342900" algn="ctr">
              <a:buFont typeface="Arial" panose="020B0604020202020204" pitchFamily="34" charset="0"/>
              <a:buChar char="•"/>
            </a:pPr>
            <a:r>
              <a:rPr lang="en-US" sz="1400" dirty="0">
                <a:solidFill>
                  <a:schemeClr val="tx1"/>
                </a:solidFill>
                <a:latin typeface="+mn-lt"/>
              </a:rPr>
              <a:t>ALL of OUR Cities increased investments in transportation, retail, and public services, new roads, schools, and amenities make the region more attractive.</a:t>
            </a:r>
          </a:p>
        </p:txBody>
      </p:sp>
      <p:sp>
        <p:nvSpPr>
          <p:cNvPr id="4" name="Slide Number Placeholder 3"/>
          <p:cNvSpPr>
            <a:spLocks noGrp="1"/>
          </p:cNvSpPr>
          <p:nvPr>
            <p:ph type="sldNum" sz="quarter" idx="5"/>
          </p:nvPr>
        </p:nvSpPr>
        <p:spPr/>
        <p:txBody>
          <a:bodyPr/>
          <a:lstStyle/>
          <a:p>
            <a:fld id="{67093809-CD6B-934A-B69F-E7C0DFC1DE48}" type="slidenum">
              <a:rPr lang="en-US" smtClean="0"/>
              <a:t>15</a:t>
            </a:fld>
            <a:endParaRPr lang="en-US"/>
          </a:p>
        </p:txBody>
      </p:sp>
    </p:spTree>
    <p:extLst>
      <p:ext uri="{BB962C8B-B14F-4D97-AF65-F5344CB8AC3E}">
        <p14:creationId xmlns:p14="http://schemas.microsoft.com/office/powerpoint/2010/main" val="307090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2AB4-8FE6-BFEB-860E-822F6B889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FB9A1-0BCA-B704-765F-DF2EB2B40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BEE79-A3A9-3A55-26DA-17D0F19692BB}"/>
              </a:ext>
            </a:extLst>
          </p:cNvPr>
          <p:cNvSpPr>
            <a:spLocks noGrp="1"/>
          </p:cNvSpPr>
          <p:nvPr>
            <p:ph type="body" idx="1"/>
          </p:nvPr>
        </p:nvSpPr>
        <p:spPr/>
        <p:txBody>
          <a:bodyPr/>
          <a:lstStyle/>
          <a:p>
            <a:pPr marL="800100" lvl="1" indent="-342900">
              <a:buFont typeface="Arial" panose="020B0604020202020204" pitchFamily="34" charset="0"/>
              <a:buChar char="•"/>
            </a:pPr>
            <a:endParaRPr lang="en-US" sz="1400" b="1" dirty="0">
              <a:solidFill>
                <a:schemeClr val="tx1"/>
              </a:solidFill>
              <a:latin typeface="+mn-lt"/>
            </a:endParaRPr>
          </a:p>
          <a:p>
            <a:pPr algn="ctr"/>
            <a:r>
              <a:rPr lang="en-US" sz="1400" b="1" dirty="0">
                <a:solidFill>
                  <a:schemeClr val="tx1"/>
                </a:solidFill>
                <a:latin typeface="+mn-lt"/>
              </a:rPr>
              <a:t>9.  Expanding Jobs in Aerospace &amp; Logistics</a:t>
            </a:r>
          </a:p>
          <a:p>
            <a:pPr lvl="1" algn="ctr">
              <a:buFont typeface="Arial" panose="020B0604020202020204" pitchFamily="34" charset="0"/>
              <a:buChar char="•"/>
            </a:pPr>
            <a:r>
              <a:rPr lang="en-US" sz="1400" b="0" dirty="0">
                <a:solidFill>
                  <a:schemeClr val="tx1"/>
                </a:solidFill>
                <a:latin typeface="+mn-lt"/>
              </a:rPr>
              <a:t>  Major employers like Lockheed Martin, Northrop Grumman, and NASA drive economic growth. ALSO, growth in distribution centers and logistics hubs creates stable employment and job growth</a:t>
            </a:r>
            <a:r>
              <a:rPr lang="en-US" sz="1400" dirty="0">
                <a:solidFill>
                  <a:schemeClr val="tx1"/>
                </a:solidFill>
                <a:latin typeface="+mn-lt"/>
              </a:rPr>
              <a:t>.</a:t>
            </a:r>
          </a:p>
          <a:p>
            <a:endParaRPr lang="en-US" sz="1400" dirty="0">
              <a:solidFill>
                <a:schemeClr val="tx1"/>
              </a:solidFill>
              <a:latin typeface="+mn-lt"/>
            </a:endParaRPr>
          </a:p>
        </p:txBody>
      </p:sp>
      <p:sp>
        <p:nvSpPr>
          <p:cNvPr id="4" name="Slide Number Placeholder 3">
            <a:extLst>
              <a:ext uri="{FF2B5EF4-FFF2-40B4-BE49-F238E27FC236}">
                <a16:creationId xmlns:a16="http://schemas.microsoft.com/office/drawing/2014/main" id="{CFF8DA42-24E2-9036-FF1B-A6F230DEC876}"/>
              </a:ext>
            </a:extLst>
          </p:cNvPr>
          <p:cNvSpPr>
            <a:spLocks noGrp="1"/>
          </p:cNvSpPr>
          <p:nvPr>
            <p:ph type="sldNum" sz="quarter" idx="5"/>
          </p:nvPr>
        </p:nvSpPr>
        <p:spPr/>
        <p:txBody>
          <a:bodyPr/>
          <a:lstStyle/>
          <a:p>
            <a:fld id="{67093809-CD6B-934A-B69F-E7C0DFC1DE48}" type="slidenum">
              <a:rPr lang="en-US" smtClean="0"/>
              <a:t>16</a:t>
            </a:fld>
            <a:endParaRPr lang="en-US"/>
          </a:p>
        </p:txBody>
      </p:sp>
    </p:spTree>
    <p:extLst>
      <p:ext uri="{BB962C8B-B14F-4D97-AF65-F5344CB8AC3E}">
        <p14:creationId xmlns:p14="http://schemas.microsoft.com/office/powerpoint/2010/main" val="1719839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3894138" cy="2190750"/>
          </a:xfrm>
        </p:spPr>
      </p:sp>
      <p:sp>
        <p:nvSpPr>
          <p:cNvPr id="3" name="Notes Placeholder 2"/>
          <p:cNvSpPr>
            <a:spLocks noGrp="1"/>
          </p:cNvSpPr>
          <p:nvPr>
            <p:ph type="body" idx="1"/>
          </p:nvPr>
        </p:nvSpPr>
        <p:spPr>
          <a:xfrm>
            <a:off x="914400" y="3139991"/>
            <a:ext cx="7315200" cy="2700338"/>
          </a:xfrm>
        </p:spPr>
        <p:txBody>
          <a:bodyPr/>
          <a:lstStyle/>
          <a:p>
            <a:pPr algn="ctr"/>
            <a:r>
              <a:rPr lang="en-US" sz="1400" b="1" dirty="0">
                <a:solidFill>
                  <a:schemeClr val="tx1"/>
                </a:solidFill>
                <a:latin typeface="+mn-lt"/>
              </a:rPr>
              <a:t>SAVED THE BEST FOR LAST- THIS IS THE MOST SLEEPED-ON FACTOR PEOPLE MAY NOT BE AWARE OF</a:t>
            </a:r>
          </a:p>
          <a:p>
            <a:pPr algn="ctr"/>
            <a:endParaRPr lang="en-US" sz="1400" b="1"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rPr>
              <a:t>It is the </a:t>
            </a:r>
            <a:r>
              <a:rPr lang="en-US" sz="1400" b="1" dirty="0">
                <a:solidFill>
                  <a:schemeClr val="tx1"/>
                </a:solidFill>
                <a:latin typeface="+mn-lt"/>
              </a:rPr>
              <a:t>Generational Wealth Transfer known as “THE SILVER TSUMANI”</a:t>
            </a:r>
          </a:p>
          <a:p>
            <a:pPr algn="ctr"/>
            <a:endParaRPr lang="en-US" sz="1400" b="1" dirty="0">
              <a:solidFill>
                <a:schemeClr val="tx1"/>
              </a:solidFill>
              <a:latin typeface="+mn-lt"/>
            </a:endParaRPr>
          </a:p>
          <a:p>
            <a:pPr algn="ctr"/>
            <a:r>
              <a:rPr lang="en-US" sz="1400" dirty="0">
                <a:solidFill>
                  <a:schemeClr val="tx1"/>
                </a:solidFill>
                <a:latin typeface="+mn-lt"/>
              </a:rPr>
              <a:t>The "silver tsunami" signifies a monumental shift in wealth from the Baby Boomer generation to the younger generations, with projections estimating transfers totaling around $84.4 trillion by 2045, including $17 trillion in home equity.</a:t>
            </a:r>
          </a:p>
          <a:p>
            <a:pPr algn="ctr"/>
            <a:r>
              <a:rPr lang="en-US" sz="1400" dirty="0">
                <a:solidFill>
                  <a:schemeClr val="tx1"/>
                </a:solidFill>
                <a:latin typeface="+mn-lt"/>
              </a:rPr>
              <a:t>This transfer of wealth will have profound implications in the coming decade on housing, spending, and investing.</a:t>
            </a:r>
          </a:p>
        </p:txBody>
      </p:sp>
      <p:sp>
        <p:nvSpPr>
          <p:cNvPr id="4" name="Slide Number Placeholder 3"/>
          <p:cNvSpPr>
            <a:spLocks noGrp="1"/>
          </p:cNvSpPr>
          <p:nvPr>
            <p:ph type="sldNum" sz="quarter" idx="5"/>
          </p:nvPr>
        </p:nvSpPr>
        <p:spPr/>
        <p:txBody>
          <a:bodyPr/>
          <a:lstStyle/>
          <a:p>
            <a:fld id="{67093809-CD6B-934A-B69F-E7C0DFC1DE48}" type="slidenum">
              <a:rPr lang="en-US" smtClean="0"/>
              <a:t>17</a:t>
            </a:fld>
            <a:endParaRPr lang="en-US"/>
          </a:p>
        </p:txBody>
      </p:sp>
    </p:spTree>
    <p:extLst>
      <p:ext uri="{BB962C8B-B14F-4D97-AF65-F5344CB8AC3E}">
        <p14:creationId xmlns:p14="http://schemas.microsoft.com/office/powerpoint/2010/main" val="3476438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400" b="1" dirty="0">
                <a:solidFill>
                  <a:schemeClr val="tx1"/>
                </a:solidFill>
                <a:latin typeface="+mn-lt"/>
                <a:cs typeface="Arial" panose="020B0604020202020204" pitchFamily="34" charset="0"/>
              </a:rPr>
              <a:t>Key Observations </a:t>
            </a:r>
          </a:p>
          <a:p>
            <a:pPr algn="ctr"/>
            <a:r>
              <a:rPr lang="en-US" sz="1400" b="1" dirty="0">
                <a:solidFill>
                  <a:schemeClr val="tx1"/>
                </a:solidFill>
                <a:latin typeface="+mn-lt"/>
                <a:cs typeface="Arial" panose="020B0604020202020204" pitchFamily="34" charset="0"/>
              </a:rPr>
              <a:t>in </a:t>
            </a:r>
          </a:p>
          <a:p>
            <a:pPr algn="ctr"/>
            <a:r>
              <a:rPr lang="en-US" sz="1400" b="1" dirty="0">
                <a:solidFill>
                  <a:schemeClr val="tx1"/>
                </a:solidFill>
                <a:latin typeface="+mn-lt"/>
                <a:cs typeface="Arial" panose="020B0604020202020204" pitchFamily="34" charset="0"/>
              </a:rPr>
              <a:t>Real Estate</a:t>
            </a:r>
          </a:p>
          <a:p>
            <a:pPr algn="ctr"/>
            <a:r>
              <a:rPr lang="en-US" sz="1400" b="1" dirty="0">
                <a:solidFill>
                  <a:schemeClr val="tx1"/>
                </a:solidFill>
                <a:latin typeface="+mn-lt"/>
                <a:ea typeface="Times New Roman" panose="02020603050405020304" pitchFamily="18" charset="0"/>
                <a:cs typeface="Arial" panose="020B0604020202020204" pitchFamily="34" charset="0"/>
              </a:rPr>
              <a:t>TODAY.</a:t>
            </a:r>
            <a:endParaRPr lang="en-US" sz="1400" dirty="0">
              <a:solidFill>
                <a:schemeClr val="tx1"/>
              </a:solidFill>
              <a:effectLst/>
              <a:latin typeface="+mn-lt"/>
              <a:ea typeface="Times New Roman" panose="02020603050405020304" pitchFamily="18" charset="0"/>
              <a:cs typeface="Times New Roman" panose="02020603050405020304" pitchFamily="18" charset="0"/>
            </a:endParaRPr>
          </a:p>
          <a:p>
            <a:endParaRPr lang="en-US" sz="1400"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18</a:t>
            </a:fld>
            <a:endParaRPr lang="en-US"/>
          </a:p>
        </p:txBody>
      </p:sp>
    </p:spTree>
    <p:extLst>
      <p:ext uri="{BB962C8B-B14F-4D97-AF65-F5344CB8AC3E}">
        <p14:creationId xmlns:p14="http://schemas.microsoft.com/office/powerpoint/2010/main" val="1079656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ctr"/>
            <a:r>
              <a:rPr lang="en-US" sz="1400" b="1" dirty="0">
                <a:solidFill>
                  <a:schemeClr val="tx1"/>
                </a:solidFill>
                <a:latin typeface="+mn-lt"/>
              </a:rPr>
              <a:t>CA Median Home Price hovering around $900,000……..AV is currently is just under half at $550,000</a:t>
            </a:r>
          </a:p>
          <a:p>
            <a:pPr lvl="1" algn="ctr"/>
            <a:endParaRPr lang="en-US" sz="1400" b="1" dirty="0">
              <a:solidFill>
                <a:schemeClr val="tx1"/>
              </a:solidFill>
              <a:latin typeface="+mn-lt"/>
            </a:endParaRPr>
          </a:p>
          <a:p>
            <a:pPr lvl="1" algn="ctr"/>
            <a:r>
              <a:rPr lang="en-US" sz="1400" b="1" dirty="0">
                <a:solidFill>
                  <a:schemeClr val="tx1"/>
                </a:solidFill>
                <a:effectLst/>
                <a:latin typeface="+mn-lt"/>
                <a:ea typeface="Times New Roman" panose="02020603050405020304" pitchFamily="18" charset="0"/>
              </a:rPr>
              <a:t>Home prices are forecasted to appreciate by 6-8% over the next five years</a:t>
            </a:r>
          </a:p>
          <a:p>
            <a:pPr lvl="1" algn="ctr"/>
            <a:endParaRPr lang="en-US" sz="1400" b="1" dirty="0">
              <a:solidFill>
                <a:schemeClr val="tx1"/>
              </a:solidFill>
              <a:latin typeface="+mn-lt"/>
              <a:ea typeface="Times New Roman" panose="02020603050405020304" pitchFamily="18" charset="0"/>
            </a:endParaRPr>
          </a:p>
          <a:p>
            <a:pPr lvl="1" algn="ctr"/>
            <a:r>
              <a:rPr lang="en-US" sz="1400" b="1" dirty="0">
                <a:solidFill>
                  <a:schemeClr val="tx1"/>
                </a:solidFill>
                <a:effectLst/>
                <a:latin typeface="+mn-lt"/>
                <a:ea typeface="Times New Roman" panose="02020603050405020304" pitchFamily="18" charset="0"/>
              </a:rPr>
              <a:t>Many investors are drawn to </a:t>
            </a:r>
            <a:r>
              <a:rPr lang="en-US" sz="1400" b="1" dirty="0">
                <a:solidFill>
                  <a:schemeClr val="tx1"/>
                </a:solidFill>
                <a:latin typeface="+mn-lt"/>
                <a:ea typeface="Times New Roman" panose="02020603050405020304" pitchFamily="18" charset="0"/>
              </a:rPr>
              <a:t>Antelope Valley and </a:t>
            </a:r>
            <a:r>
              <a:rPr lang="en-US" sz="1400" b="1" dirty="0">
                <a:solidFill>
                  <a:schemeClr val="tx1"/>
                </a:solidFill>
                <a:effectLst/>
                <a:latin typeface="+mn-lt"/>
                <a:ea typeface="Times New Roman" panose="02020603050405020304" pitchFamily="18" charset="0"/>
              </a:rPr>
              <a:t>Kern County due to its affordability and potential for strong rental yields.</a:t>
            </a:r>
          </a:p>
          <a:p>
            <a:endParaRPr lang="en-US" sz="1400"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19</a:t>
            </a:fld>
            <a:endParaRPr lang="en-US"/>
          </a:p>
        </p:txBody>
      </p:sp>
    </p:spTree>
    <p:extLst>
      <p:ext uri="{BB962C8B-B14F-4D97-AF65-F5344CB8AC3E}">
        <p14:creationId xmlns:p14="http://schemas.microsoft.com/office/powerpoint/2010/main" val="2194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600075"/>
            <a:ext cx="4114800" cy="2314575"/>
          </a:xfrm>
        </p:spPr>
      </p:sp>
      <p:sp>
        <p:nvSpPr>
          <p:cNvPr id="3" name="Notes Placeholder 2"/>
          <p:cNvSpPr>
            <a:spLocks noGrp="1"/>
          </p:cNvSpPr>
          <p:nvPr>
            <p:ph type="body" idx="1"/>
          </p:nvPr>
        </p:nvSpPr>
        <p:spPr>
          <a:xfrm>
            <a:off x="914400" y="2914650"/>
            <a:ext cx="7315200" cy="2700338"/>
          </a:xfrm>
        </p:spPr>
        <p:txBody>
          <a:bodyPr/>
          <a:lstStyle/>
          <a:p>
            <a:pPr algn="ctr"/>
            <a:r>
              <a:rPr lang="en-US" sz="1400" b="1" dirty="0">
                <a:solidFill>
                  <a:schemeClr val="tx1"/>
                </a:solidFill>
                <a:latin typeface="+mn-lt"/>
                <a:cs typeface="Arial" panose="020B0604020202020204" pitchFamily="34" charset="0"/>
              </a:rPr>
              <a:t>I HAVE BROKEN THIS DOWN INTO 3 SEGMANTS</a:t>
            </a:r>
          </a:p>
          <a:p>
            <a:pPr algn="ctr"/>
            <a:endParaRPr lang="en-US" sz="1400" b="1" dirty="0">
              <a:solidFill>
                <a:schemeClr val="tx1"/>
              </a:solidFill>
              <a:latin typeface="+mn-lt"/>
              <a:cs typeface="Arial" panose="020B0604020202020204" pitchFamily="34" charset="0"/>
            </a:endParaRPr>
          </a:p>
          <a:p>
            <a:pPr algn="ctr"/>
            <a:r>
              <a:rPr lang="en-US" sz="1400" b="1" dirty="0">
                <a:solidFill>
                  <a:schemeClr val="tx1"/>
                </a:solidFill>
                <a:latin typeface="+mn-lt"/>
                <a:cs typeface="Arial" panose="020B0604020202020204" pitchFamily="34" charset="0"/>
              </a:rPr>
              <a:t>10 THREATS </a:t>
            </a:r>
            <a:r>
              <a:rPr lang="en-US" sz="1400" b="1" dirty="0">
                <a:solidFill>
                  <a:schemeClr val="tx1"/>
                </a:solidFill>
                <a:latin typeface="+mn-lt"/>
                <a:ea typeface="Times New Roman" panose="02020603050405020304" pitchFamily="18" charset="0"/>
                <a:cs typeface="Arial" panose="020B0604020202020204" pitchFamily="34" charset="0"/>
              </a:rPr>
              <a:t>t</a:t>
            </a:r>
            <a:r>
              <a:rPr lang="en-US" sz="1400" b="1" dirty="0">
                <a:solidFill>
                  <a:schemeClr val="tx1"/>
                </a:solidFill>
                <a:effectLst/>
                <a:latin typeface="+mn-lt"/>
                <a:ea typeface="Times New Roman" panose="02020603050405020304" pitchFamily="18" charset="0"/>
                <a:cs typeface="Arial" panose="020B0604020202020204" pitchFamily="34" charset="0"/>
              </a:rPr>
              <a:t>hat led to the </a:t>
            </a:r>
            <a:r>
              <a:rPr lang="en-US" sz="1400" b="1" dirty="0">
                <a:solidFill>
                  <a:schemeClr val="tx1"/>
                </a:solidFill>
                <a:latin typeface="+mn-lt"/>
                <a:ea typeface="Times New Roman" panose="02020603050405020304" pitchFamily="18" charset="0"/>
                <a:cs typeface="Arial" panose="020B0604020202020204" pitchFamily="34" charset="0"/>
              </a:rPr>
              <a:t>DECLINE</a:t>
            </a:r>
          </a:p>
          <a:p>
            <a:pPr algn="ctr"/>
            <a:r>
              <a:rPr lang="en-US" sz="1400" b="1" dirty="0">
                <a:solidFill>
                  <a:schemeClr val="tx1"/>
                </a:solidFill>
                <a:latin typeface="+mn-lt"/>
                <a:ea typeface="Times New Roman" panose="02020603050405020304" pitchFamily="18" charset="0"/>
                <a:cs typeface="Arial" panose="020B0604020202020204" pitchFamily="34" charset="0"/>
              </a:rPr>
              <a:t>o</a:t>
            </a:r>
            <a:r>
              <a:rPr lang="en-US" sz="1400" b="1" dirty="0">
                <a:solidFill>
                  <a:schemeClr val="tx1"/>
                </a:solidFill>
                <a:effectLst/>
                <a:latin typeface="+mn-lt"/>
                <a:ea typeface="Times New Roman" panose="02020603050405020304" pitchFamily="18" charset="0"/>
                <a:cs typeface="Arial" panose="020B0604020202020204" pitchFamily="34" charset="0"/>
              </a:rPr>
              <a:t>f HOME SALES </a:t>
            </a:r>
          </a:p>
          <a:p>
            <a:pPr algn="ctr"/>
            <a:endParaRPr lang="en-US" sz="1400" b="1" dirty="0">
              <a:solidFill>
                <a:schemeClr val="tx1"/>
              </a:solidFill>
              <a:latin typeface="+mn-lt"/>
              <a:ea typeface="Times New Roman" panose="02020603050405020304" pitchFamily="18" charset="0"/>
              <a:cs typeface="Arial" panose="020B0604020202020204" pitchFamily="34" charset="0"/>
            </a:endParaRPr>
          </a:p>
          <a:p>
            <a:pPr algn="ctr"/>
            <a:endParaRPr lang="en-US" sz="1400" dirty="0">
              <a:solidFill>
                <a:schemeClr val="tx1"/>
              </a:solidFill>
              <a:effectLst/>
              <a:latin typeface="+mn-lt"/>
              <a:ea typeface="Times New Roman" panose="02020603050405020304" pitchFamily="18" charset="0"/>
              <a:cs typeface="Times New Roman" panose="02020603050405020304" pitchFamily="18" charset="0"/>
            </a:endParaRPr>
          </a:p>
          <a:p>
            <a:pPr algn="ctr"/>
            <a:r>
              <a:rPr lang="en-US" sz="1400" b="1" dirty="0">
                <a:solidFill>
                  <a:schemeClr val="tx1"/>
                </a:solidFill>
                <a:latin typeface="+mn-lt"/>
                <a:cs typeface="Arial" panose="020B0604020202020204" pitchFamily="34" charset="0"/>
              </a:rPr>
              <a:t>10 FACTORS that will </a:t>
            </a:r>
            <a:r>
              <a:rPr lang="en-US" sz="1400" b="1" dirty="0">
                <a:solidFill>
                  <a:schemeClr val="tx1"/>
                </a:solidFill>
                <a:effectLst/>
                <a:latin typeface="+mn-lt"/>
                <a:ea typeface="Times New Roman" panose="02020603050405020304" pitchFamily="18" charset="0"/>
                <a:cs typeface="Arial" panose="020B0604020202020204" pitchFamily="34" charset="0"/>
              </a:rPr>
              <a:t>Drive </a:t>
            </a:r>
            <a:endParaRPr lang="en-US" sz="1400" b="1" dirty="0">
              <a:solidFill>
                <a:schemeClr val="tx1"/>
              </a:solidFill>
              <a:latin typeface="+mn-lt"/>
              <a:ea typeface="Times New Roman" panose="02020603050405020304" pitchFamily="18" charset="0"/>
              <a:cs typeface="Arial" panose="020B0604020202020204" pitchFamily="34" charset="0"/>
            </a:endParaRPr>
          </a:p>
          <a:p>
            <a:pPr algn="ctr"/>
            <a:r>
              <a:rPr lang="en-US" sz="1400" b="1" dirty="0">
                <a:solidFill>
                  <a:schemeClr val="tx1"/>
                </a:solidFill>
                <a:effectLst/>
                <a:latin typeface="+mn-lt"/>
                <a:ea typeface="Times New Roman" panose="02020603050405020304" pitchFamily="18" charset="0"/>
                <a:cs typeface="Arial" panose="020B0604020202020204" pitchFamily="34" charset="0"/>
              </a:rPr>
              <a:t>Future GROWTH in the housing sector</a:t>
            </a:r>
          </a:p>
          <a:p>
            <a:pPr algn="ctr"/>
            <a:endParaRPr lang="en-US" sz="1400" b="1" dirty="0">
              <a:solidFill>
                <a:schemeClr val="tx1"/>
              </a:solidFill>
              <a:latin typeface="+mn-lt"/>
              <a:ea typeface="Times New Roman" panose="02020603050405020304" pitchFamily="18" charset="0"/>
              <a:cs typeface="Arial" panose="020B0604020202020204" pitchFamily="34" charset="0"/>
            </a:endParaRPr>
          </a:p>
          <a:p>
            <a:pPr algn="ctr"/>
            <a:endParaRPr lang="en-US" sz="1400" b="1" dirty="0">
              <a:solidFill>
                <a:schemeClr val="tx1"/>
              </a:solidFill>
              <a:effectLst/>
              <a:latin typeface="+mn-lt"/>
              <a:ea typeface="Times New Roman" panose="02020603050405020304" pitchFamily="18" charset="0"/>
              <a:cs typeface="Arial" panose="020B0604020202020204" pitchFamily="34" charset="0"/>
            </a:endParaRPr>
          </a:p>
          <a:p>
            <a:pPr algn="ctr"/>
            <a:r>
              <a:rPr lang="en-US" sz="1400" b="1" dirty="0">
                <a:solidFill>
                  <a:schemeClr val="tx1"/>
                </a:solidFill>
                <a:latin typeface="+mn-lt"/>
                <a:cs typeface="Arial" panose="020B0604020202020204" pitchFamily="34" charset="0"/>
              </a:rPr>
              <a:t>And Key Observations in Real Estate today.</a:t>
            </a:r>
            <a:endParaRPr lang="en-US" sz="1400" dirty="0">
              <a:solidFill>
                <a:schemeClr val="tx1"/>
              </a:solidFill>
              <a:effectLst/>
              <a:latin typeface="+mn-lt"/>
              <a:ea typeface="Times New Roman" panose="02020603050405020304" pitchFamily="18" charset="0"/>
              <a:cs typeface="Times New Roman" panose="02020603050405020304" pitchFamily="18" charset="0"/>
            </a:endParaRPr>
          </a:p>
          <a:p>
            <a:pPr algn="ctr"/>
            <a:endParaRPr lang="en-US" sz="1400" dirty="0">
              <a:solidFill>
                <a:schemeClr val="tx1"/>
              </a:solidFill>
              <a:effectLst/>
              <a:latin typeface="+mn-lt"/>
              <a:ea typeface="Times New Roman" panose="02020603050405020304" pitchFamily="18" charset="0"/>
              <a:cs typeface="Times New Roman" panose="02020603050405020304" pitchFamily="18" charset="0"/>
            </a:endParaRPr>
          </a:p>
          <a:p>
            <a:endParaRPr lang="en-US" sz="1400" dirty="0"/>
          </a:p>
        </p:txBody>
      </p:sp>
      <p:sp>
        <p:nvSpPr>
          <p:cNvPr id="4" name="Slide Number Placeholder 3"/>
          <p:cNvSpPr>
            <a:spLocks noGrp="1"/>
          </p:cNvSpPr>
          <p:nvPr>
            <p:ph type="sldNum" sz="quarter" idx="5"/>
          </p:nvPr>
        </p:nvSpPr>
        <p:spPr/>
        <p:txBody>
          <a:bodyPr/>
          <a:lstStyle/>
          <a:p>
            <a:fld id="{67093809-CD6B-934A-B69F-E7C0DFC1DE48}" type="slidenum">
              <a:rPr lang="en-US" smtClean="0"/>
              <a:t>2</a:t>
            </a:fld>
            <a:endParaRPr lang="en-US"/>
          </a:p>
        </p:txBody>
      </p:sp>
    </p:spTree>
    <p:extLst>
      <p:ext uri="{BB962C8B-B14F-4D97-AF65-F5344CB8AC3E}">
        <p14:creationId xmlns:p14="http://schemas.microsoft.com/office/powerpoint/2010/main" val="2017954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ctr">
              <a:buSzPts val="1000"/>
              <a:tabLst>
                <a:tab pos="457200" algn="l"/>
              </a:tabLst>
            </a:pPr>
            <a:r>
              <a:rPr lang="en-US" sz="1400" b="1" dirty="0">
                <a:solidFill>
                  <a:schemeClr val="tx1"/>
                </a:solidFill>
                <a:effectLst/>
                <a:latin typeface="+mn-lt"/>
                <a:ea typeface="Times New Roman" panose="02020603050405020304" pitchFamily="18" charset="0"/>
              </a:rPr>
              <a:t>Various initiatives in Lancaster and Palmdale, including rental assistance, first-time homebuyer incentives, and expanded senior housing options, aim to enhance affordability.</a:t>
            </a:r>
          </a:p>
          <a:p>
            <a:pPr lvl="1" algn="ctr">
              <a:buSzPts val="1000"/>
              <a:tabLst>
                <a:tab pos="457200" algn="l"/>
              </a:tabLst>
            </a:pPr>
            <a:endParaRPr lang="en-US" sz="1400" b="1" dirty="0">
              <a:solidFill>
                <a:schemeClr val="tx1"/>
              </a:solidFill>
              <a:effectLst/>
              <a:latin typeface="+mn-lt"/>
              <a:ea typeface="Times New Roman" panose="02020603050405020304" pitchFamily="18" charset="0"/>
            </a:endParaRPr>
          </a:p>
          <a:p>
            <a:pPr lvl="1" algn="ctr">
              <a:buSzPts val="1000"/>
              <a:tabLst>
                <a:tab pos="457200" algn="l"/>
              </a:tabLst>
            </a:pPr>
            <a:r>
              <a:rPr lang="en-US" sz="1400" b="1" dirty="0">
                <a:solidFill>
                  <a:schemeClr val="tx1"/>
                </a:solidFill>
                <a:effectLst/>
                <a:latin typeface="+mn-lt"/>
                <a:ea typeface="Times New Roman" panose="02020603050405020304" pitchFamily="18" charset="0"/>
              </a:rPr>
              <a:t>Developers are focusing on residential and mixed-use projects (many with government support) to meet demand……ULTIMATELY promoting growth.</a:t>
            </a:r>
          </a:p>
          <a:p>
            <a:pPr algn="ctr"/>
            <a:endParaRPr lang="en-US" sz="1400" b="1"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20</a:t>
            </a:fld>
            <a:endParaRPr lang="en-US"/>
          </a:p>
        </p:txBody>
      </p:sp>
    </p:spTree>
    <p:extLst>
      <p:ext uri="{BB962C8B-B14F-4D97-AF65-F5344CB8AC3E}">
        <p14:creationId xmlns:p14="http://schemas.microsoft.com/office/powerpoint/2010/main" val="854274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728663"/>
            <a:ext cx="4014788" cy="2257425"/>
          </a:xfrm>
        </p:spPr>
      </p:sp>
      <p:sp>
        <p:nvSpPr>
          <p:cNvPr id="3" name="Notes Placeholder 2"/>
          <p:cNvSpPr>
            <a:spLocks noGrp="1"/>
          </p:cNvSpPr>
          <p:nvPr>
            <p:ph type="body" idx="1"/>
          </p:nvPr>
        </p:nvSpPr>
        <p:spPr>
          <a:xfrm>
            <a:off x="914400" y="2956322"/>
            <a:ext cx="7315200" cy="2700338"/>
          </a:xfrm>
        </p:spPr>
        <p:txBody>
          <a:bodyPr/>
          <a:lstStyle/>
          <a:p>
            <a:pPr lvl="1">
              <a:buSzPts val="1000"/>
              <a:tabLst>
                <a:tab pos="457200" algn="l"/>
              </a:tabLst>
            </a:pPr>
            <a:endParaRPr lang="en-US" sz="1400" dirty="0">
              <a:solidFill>
                <a:schemeClr val="tx1"/>
              </a:solidFill>
              <a:effectLst/>
              <a:latin typeface="+mn-lt"/>
              <a:ea typeface="Times New Roman" panose="02020603050405020304" pitchFamily="18" charset="0"/>
            </a:endParaRPr>
          </a:p>
          <a:p>
            <a:pPr lvl="1" algn="ctr">
              <a:buSzPts val="1000"/>
              <a:tabLst>
                <a:tab pos="457200" algn="l"/>
              </a:tabLst>
            </a:pPr>
            <a:r>
              <a:rPr lang="en-US" sz="1400" b="1" dirty="0">
                <a:solidFill>
                  <a:schemeClr val="tx1"/>
                </a:solidFill>
                <a:effectLst/>
                <a:latin typeface="+mn-lt"/>
                <a:ea typeface="Times New Roman" panose="02020603050405020304" pitchFamily="18" charset="0"/>
              </a:rPr>
              <a:t>31% of first-time homebuyers received financial support from family in 2024, showing the increasing reliance on inter-generational wealth.</a:t>
            </a:r>
          </a:p>
          <a:p>
            <a:pPr lvl="1" algn="ctr">
              <a:buSzPts val="1000"/>
              <a:tabLst>
                <a:tab pos="457200" algn="l"/>
              </a:tabLst>
            </a:pPr>
            <a:endParaRPr lang="en-US" sz="1400" b="1" dirty="0">
              <a:solidFill>
                <a:schemeClr val="tx1"/>
              </a:solidFill>
              <a:effectLst/>
              <a:latin typeface="+mn-lt"/>
              <a:ea typeface="Times New Roman" panose="02020603050405020304" pitchFamily="18" charset="0"/>
            </a:endParaRPr>
          </a:p>
          <a:p>
            <a:pPr lvl="1" algn="ctr">
              <a:buSzPts val="1000"/>
              <a:tabLst>
                <a:tab pos="457200" algn="l"/>
              </a:tabLst>
            </a:pPr>
            <a:r>
              <a:rPr lang="en-US" sz="1400" b="1" dirty="0">
                <a:solidFill>
                  <a:schemeClr val="tx1"/>
                </a:solidFill>
                <a:effectLst/>
                <a:latin typeface="+mn-lt"/>
                <a:ea typeface="Times New Roman" panose="02020603050405020304" pitchFamily="18" charset="0"/>
              </a:rPr>
              <a:t>However, only 16% of California households can afford a median-priced home, deepening the homeownership gap.</a:t>
            </a:r>
          </a:p>
          <a:p>
            <a:pPr lvl="1" algn="ctr">
              <a:buSzPts val="1000"/>
              <a:tabLst>
                <a:tab pos="457200" algn="l"/>
              </a:tabLst>
            </a:pPr>
            <a:endParaRPr lang="en-US" sz="1400" b="1" dirty="0">
              <a:solidFill>
                <a:schemeClr val="tx1"/>
              </a:solidFill>
              <a:effectLst/>
              <a:latin typeface="+mn-lt"/>
              <a:ea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0"/>
              </a:spcAft>
              <a:buClrTx/>
              <a:buSzPts val="1000"/>
              <a:buFontTx/>
              <a:buNone/>
              <a:tabLst>
                <a:tab pos="457200" algn="l"/>
              </a:tabLst>
              <a:defRPr/>
            </a:pPr>
            <a:r>
              <a:rPr lang="en-US" sz="1400" b="1" dirty="0">
                <a:solidFill>
                  <a:schemeClr val="tx1"/>
                </a:solidFill>
                <a:effectLst/>
                <a:latin typeface="+mn-lt"/>
                <a:ea typeface="Times New Roman" panose="02020603050405020304" pitchFamily="18" charset="0"/>
              </a:rPr>
              <a:t>This is causing a massive shift to Multi-Generational Living for those who are not a benefactor of “Silver Tsunami” inheritance.</a:t>
            </a:r>
          </a:p>
          <a:p>
            <a:pPr marL="457200" marR="0" lvl="1" indent="0" algn="ctr" defTabSz="914400" rtl="0" eaLnBrk="1" fontAlgn="auto" latinLnBrk="0" hangingPunct="1">
              <a:lnSpc>
                <a:spcPct val="100000"/>
              </a:lnSpc>
              <a:spcBef>
                <a:spcPts val="0"/>
              </a:spcBef>
              <a:spcAft>
                <a:spcPts val="0"/>
              </a:spcAft>
              <a:buClrTx/>
              <a:buSzPts val="1000"/>
              <a:buFontTx/>
              <a:buNone/>
              <a:tabLst>
                <a:tab pos="457200" algn="l"/>
              </a:tabLst>
              <a:defRPr/>
            </a:pPr>
            <a:endParaRPr lang="en-US" sz="1400" b="1" dirty="0">
              <a:solidFill>
                <a:schemeClr val="tx1"/>
              </a:solidFill>
              <a:effectLst/>
              <a:latin typeface="+mn-lt"/>
              <a:ea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0"/>
              </a:spcAft>
              <a:buClrTx/>
              <a:buSzPts val="1000"/>
              <a:buFontTx/>
              <a:buNone/>
              <a:tabLst>
                <a:tab pos="457200" algn="l"/>
              </a:tabLst>
              <a:defRPr/>
            </a:pPr>
            <a:r>
              <a:rPr lang="en-US" sz="1400" b="1" dirty="0">
                <a:solidFill>
                  <a:schemeClr val="tx1"/>
                </a:solidFill>
                <a:effectLst/>
                <a:latin typeface="+mn-lt"/>
                <a:ea typeface="Times New Roman" panose="02020603050405020304" pitchFamily="18" charset="0"/>
              </a:rPr>
              <a:t>Real Estate is the critical-pillar of the US economy both directly and indirectly……..AND WE KNOW THIS!</a:t>
            </a: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1400" dirty="0">
              <a:solidFill>
                <a:schemeClr val="tx1"/>
              </a:solidFill>
              <a:effectLst/>
              <a:latin typeface="+mn-lt"/>
              <a:ea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1400" dirty="0">
              <a:solidFill>
                <a:schemeClr val="tx1"/>
              </a:solidFill>
              <a:effectLst/>
              <a:latin typeface="+mn-lt"/>
              <a:ea typeface="Times New Roman" panose="02020603050405020304" pitchFamily="18" charset="0"/>
            </a:endParaRPr>
          </a:p>
          <a:p>
            <a:pPr lvl="1">
              <a:buSzPts val="1000"/>
              <a:tabLst>
                <a:tab pos="457200" algn="l"/>
              </a:tabLst>
            </a:pPr>
            <a:endParaRPr lang="en-US" sz="1400" dirty="0">
              <a:solidFill>
                <a:schemeClr val="tx1"/>
              </a:solidFill>
              <a:latin typeface="+mn-lt"/>
              <a:ea typeface="Times New Roman" panose="02020603050405020304" pitchFamily="18" charset="0"/>
            </a:endParaRPr>
          </a:p>
          <a:p>
            <a:endParaRPr lang="en-US" sz="1400"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21</a:t>
            </a:fld>
            <a:endParaRPr lang="en-US"/>
          </a:p>
        </p:txBody>
      </p:sp>
    </p:spTree>
    <p:extLst>
      <p:ext uri="{BB962C8B-B14F-4D97-AF65-F5344CB8AC3E}">
        <p14:creationId xmlns:p14="http://schemas.microsoft.com/office/powerpoint/2010/main" val="1160501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ctr"/>
            <a:endParaRPr lang="en-US" sz="1400" b="1" dirty="0">
              <a:solidFill>
                <a:schemeClr val="tx1"/>
              </a:solidFill>
              <a:latin typeface="+mn-lt"/>
            </a:endParaRPr>
          </a:p>
          <a:p>
            <a:pPr lvl="1" algn="ctr"/>
            <a:r>
              <a:rPr lang="en-US" sz="1400" b="1" dirty="0">
                <a:solidFill>
                  <a:schemeClr val="tx1"/>
                </a:solidFill>
                <a:latin typeface="+mn-lt"/>
              </a:rPr>
              <a:t>“Real estate provides long-term wealth through appreciation, rental income, and tax advantages.</a:t>
            </a:r>
          </a:p>
          <a:p>
            <a:pPr lvl="1" algn="ctr"/>
            <a:endParaRPr lang="en-US" sz="1400" b="1" dirty="0">
              <a:solidFill>
                <a:schemeClr val="tx1"/>
              </a:solidFill>
              <a:latin typeface="+mn-lt"/>
            </a:endParaRPr>
          </a:p>
          <a:p>
            <a:pPr lvl="1" algn="ctr"/>
            <a:r>
              <a:rPr lang="en-US" sz="1400" b="1" dirty="0">
                <a:solidFill>
                  <a:schemeClr val="tx1"/>
                </a:solidFill>
                <a:latin typeface="+mn-lt"/>
              </a:rPr>
              <a:t>It hedges against inflation, offers stability, and allows leverage for higher returns. It’s a tangible asset with an intrinsic value, generating passive income and financial security for investors and generational wealth over time.”</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22</a:t>
            </a:fld>
            <a:endParaRPr lang="en-US"/>
          </a:p>
        </p:txBody>
      </p:sp>
    </p:spTree>
    <p:extLst>
      <p:ext uri="{BB962C8B-B14F-4D97-AF65-F5344CB8AC3E}">
        <p14:creationId xmlns:p14="http://schemas.microsoft.com/office/powerpoint/2010/main" val="3346761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4088" y="398463"/>
            <a:ext cx="1914525" cy="1076325"/>
          </a:xfrm>
        </p:spPr>
      </p:sp>
      <p:sp>
        <p:nvSpPr>
          <p:cNvPr id="3" name="Notes Placeholder 2"/>
          <p:cNvSpPr>
            <a:spLocks noGrp="1"/>
          </p:cNvSpPr>
          <p:nvPr>
            <p:ph type="body" idx="1"/>
          </p:nvPr>
        </p:nvSpPr>
        <p:spPr>
          <a:xfrm>
            <a:off x="793750" y="1474787"/>
            <a:ext cx="7315200" cy="4984749"/>
          </a:xfrm>
        </p:spPr>
        <p:txBody>
          <a:bodyPr/>
          <a:lstStyle/>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1400" b="1" dirty="0">
                <a:solidFill>
                  <a:schemeClr val="tx1"/>
                </a:solidFill>
                <a:latin typeface="+mn-lt"/>
              </a:rPr>
              <a:t>"In closing, the real estate market over the last five years has been a wild ride — unpredictable, sometimes frustrating, but full of opportunities for those who knew where to look. And right now, one of the brightest spots on the map is the Antelope Valley and surrounding areas.</a:t>
            </a: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1400" b="1" dirty="0">
              <a:solidFill>
                <a:schemeClr val="tx1"/>
              </a:solidFill>
              <a:latin typeface="+mn-lt"/>
            </a:endParaRP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1400" b="1" dirty="0">
                <a:solidFill>
                  <a:schemeClr val="tx1"/>
                </a:solidFill>
                <a:latin typeface="+mn-lt"/>
              </a:rPr>
              <a:t>With housing demand growing, infrastructure expanding, and businesses moving in, the region is quickly becoming a prime target for smart investors.</a:t>
            </a: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1400" b="1" dirty="0">
              <a:solidFill>
                <a:schemeClr val="tx1"/>
              </a:solidFill>
              <a:latin typeface="+mn-lt"/>
            </a:endParaRP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1400" b="1" dirty="0">
                <a:solidFill>
                  <a:schemeClr val="tx1"/>
                </a:solidFill>
                <a:latin typeface="+mn-lt"/>
              </a:rPr>
              <a:t>Affordable property prices, increasing rental demand, and a growing population make it a market full of potential.</a:t>
            </a: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1400" b="1" dirty="0">
              <a:solidFill>
                <a:schemeClr val="tx1"/>
              </a:solidFill>
              <a:latin typeface="+mn-lt"/>
            </a:endParaRP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1400" b="1" dirty="0">
                <a:solidFill>
                  <a:schemeClr val="tx1"/>
                </a:solidFill>
                <a:latin typeface="+mn-lt"/>
              </a:rPr>
              <a:t>No matter what business or sector you are in the key is being ahead of the curve — identifying the right opportunities and positioning yourself to benefit from the growth that’s already underway.</a:t>
            </a: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1400" b="1" dirty="0">
              <a:solidFill>
                <a:schemeClr val="tx1"/>
              </a:solidFill>
              <a:latin typeface="+mn-lt"/>
            </a:endParaRP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1400" b="1" dirty="0">
                <a:solidFill>
                  <a:schemeClr val="tx1"/>
                </a:solidFill>
                <a:latin typeface="+mn-lt"/>
              </a:rPr>
              <a:t>The future is being built in the Antelope Valley— now’s the time to be part of it. </a:t>
            </a: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1400" b="1" dirty="0">
              <a:solidFill>
                <a:schemeClr val="tx1"/>
              </a:solidFill>
              <a:latin typeface="+mn-lt"/>
            </a:endParaRP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1400" b="1" dirty="0">
                <a:solidFill>
                  <a:schemeClr val="tx1"/>
                </a:solidFill>
                <a:latin typeface="+mn-lt"/>
              </a:rPr>
              <a:t>Thank you, AV EDGE, OUR CITIES, OUR BUSINESSES, OUR WORKERS, OUR BUSINESS OWNERS, OUR PUBLIC SAFETY,  AND EACH ONE OF YOU! WE ARE -----ANTELOPE VALLEY!</a:t>
            </a: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1400" b="1" dirty="0">
              <a:solidFill>
                <a:schemeClr val="tx1"/>
              </a:solidFill>
              <a:latin typeface="+mn-lt"/>
            </a:endParaRPr>
          </a:p>
          <a:p>
            <a:pPr marL="457200" marR="0" lvl="1"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1400" b="1" dirty="0">
                <a:solidFill>
                  <a:schemeClr val="tx1"/>
                </a:solidFill>
                <a:latin typeface="+mn-lt"/>
              </a:rPr>
              <a:t>THANK YOU!</a:t>
            </a:r>
            <a:r>
              <a:rPr lang="en-US" sz="1400" b="1" dirty="0">
                <a:solidFill>
                  <a:schemeClr val="tx1"/>
                </a:solidFill>
                <a:effectLst/>
                <a:latin typeface="+mn-lt"/>
              </a:rPr>
              <a:t> </a:t>
            </a:r>
            <a:r>
              <a:rPr lang="en-US" sz="1400" b="1" dirty="0">
                <a:solidFill>
                  <a:schemeClr val="tx1"/>
                </a:solidFill>
                <a:latin typeface="+mn-lt"/>
              </a:rPr>
              <a:t>and I hope you enjoy the rest of the event. </a:t>
            </a:r>
            <a:endParaRPr lang="en-US" sz="1400" b="1" dirty="0">
              <a:solidFill>
                <a:schemeClr val="tx1"/>
              </a:solidFill>
              <a:effectLst/>
              <a:latin typeface="+mn-lt"/>
              <a:ea typeface="Times New Roman" panose="02020603050405020304" pitchFamily="18" charset="0"/>
            </a:endParaRPr>
          </a:p>
          <a:p>
            <a:pPr algn="l"/>
            <a:endParaRPr lang="en-US" sz="1400" b="1"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23</a:t>
            </a:fld>
            <a:endParaRPr lang="en-US"/>
          </a:p>
        </p:txBody>
      </p:sp>
    </p:spTree>
    <p:extLst>
      <p:ext uri="{BB962C8B-B14F-4D97-AF65-F5344CB8AC3E}">
        <p14:creationId xmlns:p14="http://schemas.microsoft.com/office/powerpoint/2010/main" val="401621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lgn="ctr"/>
            <a:r>
              <a:rPr lang="en-US" sz="1400" b="1" dirty="0">
                <a:solidFill>
                  <a:schemeClr val="tx1"/>
                </a:solidFill>
                <a:effectLst/>
                <a:latin typeface="+mn-lt"/>
                <a:ea typeface="Times New Roman" panose="02020603050405020304" pitchFamily="18" charset="0"/>
                <a:cs typeface="Arial" panose="020B0604020202020204" pitchFamily="34" charset="0"/>
              </a:rPr>
              <a:t>We don’t have a lot of movement in the real estate world right now.</a:t>
            </a:r>
          </a:p>
          <a:p>
            <a:pPr algn="ctr"/>
            <a:r>
              <a:rPr lang="en-US" sz="1400" b="1" dirty="0">
                <a:solidFill>
                  <a:schemeClr val="tx1"/>
                </a:solidFill>
                <a:effectLst/>
                <a:latin typeface="+mn-lt"/>
                <a:ea typeface="Times New Roman" panose="02020603050405020304" pitchFamily="18" charset="0"/>
                <a:cs typeface="Arial" panose="020B0604020202020204" pitchFamily="34" charset="0"/>
              </a:rPr>
              <a:t>Let’s talk about why that is!</a:t>
            </a:r>
            <a:endParaRPr lang="en-US" sz="1400" dirty="0">
              <a:solidFill>
                <a:schemeClr val="tx1"/>
              </a:solidFill>
              <a:effectLst/>
              <a:latin typeface="+mn-lt"/>
              <a:ea typeface="Times New Roman" panose="02020603050405020304" pitchFamily="18" charset="0"/>
              <a:cs typeface="Times New Roman" panose="02020603050405020304" pitchFamily="18" charset="0"/>
            </a:endParaRPr>
          </a:p>
          <a:p>
            <a:endParaRPr lang="en-US" sz="1400" dirty="0"/>
          </a:p>
        </p:txBody>
      </p:sp>
      <p:sp>
        <p:nvSpPr>
          <p:cNvPr id="4" name="Slide Number Placeholder 3"/>
          <p:cNvSpPr>
            <a:spLocks noGrp="1"/>
          </p:cNvSpPr>
          <p:nvPr>
            <p:ph type="sldNum" sz="quarter" idx="5"/>
          </p:nvPr>
        </p:nvSpPr>
        <p:spPr/>
        <p:txBody>
          <a:bodyPr/>
          <a:lstStyle/>
          <a:p>
            <a:fld id="{67093809-CD6B-934A-B69F-E7C0DFC1DE48}" type="slidenum">
              <a:rPr lang="en-US" smtClean="0"/>
              <a:t>3</a:t>
            </a:fld>
            <a:endParaRPr lang="en-US"/>
          </a:p>
        </p:txBody>
      </p:sp>
    </p:spTree>
    <p:extLst>
      <p:ext uri="{BB962C8B-B14F-4D97-AF65-F5344CB8AC3E}">
        <p14:creationId xmlns:p14="http://schemas.microsoft.com/office/powerpoint/2010/main" val="1400819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7013" y="560388"/>
            <a:ext cx="3806825" cy="2141537"/>
          </a:xfrm>
        </p:spPr>
      </p:sp>
      <p:sp>
        <p:nvSpPr>
          <p:cNvPr id="3" name="Notes Placeholder 2"/>
          <p:cNvSpPr>
            <a:spLocks noGrp="1"/>
          </p:cNvSpPr>
          <p:nvPr>
            <p:ph type="body" idx="1"/>
          </p:nvPr>
        </p:nvSpPr>
        <p:spPr>
          <a:xfrm>
            <a:off x="914400" y="2867275"/>
            <a:ext cx="7315200" cy="2700338"/>
          </a:xfrm>
        </p:spPr>
        <p:txBody>
          <a:bodyPr/>
          <a:lstStyle/>
          <a:p>
            <a:pPr marL="457200" indent="-457200" algn="ctr">
              <a:buFont typeface="+mj-lt"/>
              <a:buAutoNum type="arabicPeriod"/>
            </a:pPr>
            <a:r>
              <a:rPr lang="en-US" sz="1300" b="1" dirty="0">
                <a:solidFill>
                  <a:schemeClr val="tx1"/>
                </a:solidFill>
                <a:latin typeface="+mn-lt"/>
              </a:rPr>
              <a:t> High Mortgage Rates</a:t>
            </a:r>
          </a:p>
          <a:p>
            <a:pPr marL="914400" lvl="1" indent="-457200" algn="ctr">
              <a:buFont typeface="Arial" panose="020B0604020202020204" pitchFamily="34" charset="0"/>
              <a:buChar char="•"/>
            </a:pPr>
            <a:endParaRPr lang="en-US" sz="1300" b="1" dirty="0">
              <a:solidFill>
                <a:schemeClr val="tx1"/>
              </a:solidFill>
              <a:latin typeface="+mn-lt"/>
            </a:endParaRPr>
          </a:p>
          <a:p>
            <a:pPr marL="914400" lvl="1" indent="-457200" algn="ctr">
              <a:buFont typeface="Arial" panose="020B0604020202020204" pitchFamily="34" charset="0"/>
              <a:buChar char="•"/>
            </a:pPr>
            <a:r>
              <a:rPr lang="en-US" sz="1300" b="1" dirty="0">
                <a:solidFill>
                  <a:schemeClr val="tx1"/>
                </a:solidFill>
                <a:latin typeface="+mn-lt"/>
              </a:rPr>
              <a:t>30 year fixed mortgage rates peaked at almost 8%</a:t>
            </a:r>
          </a:p>
          <a:p>
            <a:pPr marL="914400" lvl="1" indent="-457200" algn="ctr">
              <a:buFont typeface="Arial" panose="020B0604020202020204" pitchFamily="34" charset="0"/>
              <a:buChar char="•"/>
            </a:pPr>
            <a:r>
              <a:rPr lang="en-US" sz="1300" b="1" dirty="0">
                <a:solidFill>
                  <a:schemeClr val="tx1"/>
                </a:solidFill>
                <a:latin typeface="+mn-lt"/>
              </a:rPr>
              <a:t>These rate hikes have caused high monthly payments for new buyers ------ making homeownership extremely challenging</a:t>
            </a:r>
          </a:p>
          <a:p>
            <a:pPr marL="914400" lvl="1" indent="-457200" algn="ctr">
              <a:buFont typeface="Arial" panose="020B0604020202020204" pitchFamily="34" charset="0"/>
              <a:buChar char="•"/>
            </a:pPr>
            <a:endParaRPr lang="en-US" sz="1300" b="1" dirty="0">
              <a:solidFill>
                <a:schemeClr val="tx1"/>
              </a:solidFill>
              <a:latin typeface="+mn-lt"/>
            </a:endParaRPr>
          </a:p>
          <a:p>
            <a:pPr marL="457200" indent="-457200" algn="ctr">
              <a:buFont typeface="+mj-lt"/>
              <a:buAutoNum type="arabicPeriod"/>
            </a:pPr>
            <a:r>
              <a:rPr lang="en-US" sz="1300" b="1" dirty="0">
                <a:solidFill>
                  <a:schemeClr val="tx1"/>
                </a:solidFill>
                <a:latin typeface="+mn-lt"/>
              </a:rPr>
              <a:t>Affordability Crisis</a:t>
            </a:r>
          </a:p>
          <a:p>
            <a:pPr marL="914400" lvl="1" indent="-457200" algn="ctr">
              <a:buFont typeface="Arial" panose="020B0604020202020204" pitchFamily="34" charset="0"/>
              <a:buChar char="•"/>
            </a:pPr>
            <a:r>
              <a:rPr lang="en-US" sz="1300" b="1" dirty="0">
                <a:solidFill>
                  <a:schemeClr val="tx1"/>
                </a:solidFill>
                <a:latin typeface="+mn-lt"/>
              </a:rPr>
              <a:t>Home prices remained elevated---- along with much higher mortgage rates, it made it much harder for first-time homebuyers to enter the market.</a:t>
            </a:r>
          </a:p>
          <a:p>
            <a:pPr marL="914400" lvl="1" indent="-457200" algn="ctr">
              <a:buFont typeface="Arial" panose="020B0604020202020204" pitchFamily="34" charset="0"/>
              <a:buChar char="•"/>
            </a:pPr>
            <a:r>
              <a:rPr lang="en-US" sz="1300" b="1" dirty="0">
                <a:solidFill>
                  <a:schemeClr val="tx1"/>
                </a:solidFill>
                <a:latin typeface="+mn-lt"/>
              </a:rPr>
              <a:t>PAIRED WITH</a:t>
            </a:r>
          </a:p>
          <a:p>
            <a:pPr marL="914400" lvl="1" indent="-457200" algn="ctr">
              <a:buFont typeface="Arial" panose="020B0604020202020204" pitchFamily="34" charset="0"/>
              <a:buChar char="•"/>
            </a:pPr>
            <a:r>
              <a:rPr lang="en-US" sz="1300" b="1" dirty="0">
                <a:solidFill>
                  <a:schemeClr val="tx1"/>
                </a:solidFill>
                <a:latin typeface="+mn-lt"/>
              </a:rPr>
              <a:t>Rising living costs--------</a:t>
            </a:r>
          </a:p>
          <a:p>
            <a:pPr marL="914400" lvl="1" indent="-457200" algn="ctr">
              <a:buFont typeface="Arial" panose="020B0604020202020204" pitchFamily="34" charset="0"/>
              <a:buChar char="•"/>
            </a:pPr>
            <a:r>
              <a:rPr lang="en-US" sz="1300" b="1" dirty="0">
                <a:solidFill>
                  <a:schemeClr val="tx1"/>
                </a:solidFill>
                <a:latin typeface="+mn-lt"/>
              </a:rPr>
              <a:t>LIKE EGGS…LIKE GROCERIES…..LIKE DATE NIGHT…… </a:t>
            </a:r>
          </a:p>
          <a:p>
            <a:pPr marL="914400" lvl="1" indent="-457200" algn="ctr">
              <a:buFont typeface="Arial" panose="020B0604020202020204" pitchFamily="34" charset="0"/>
              <a:buChar char="•"/>
            </a:pPr>
            <a:r>
              <a:rPr lang="en-US" sz="1300" b="1" dirty="0">
                <a:solidFill>
                  <a:schemeClr val="tx1"/>
                </a:solidFill>
                <a:latin typeface="+mn-lt"/>
              </a:rPr>
              <a:t>I CAN”T EVEN AFFORD TO PAY ATTENTION…</a:t>
            </a:r>
          </a:p>
        </p:txBody>
      </p:sp>
      <p:sp>
        <p:nvSpPr>
          <p:cNvPr id="4" name="Slide Number Placeholder 3"/>
          <p:cNvSpPr>
            <a:spLocks noGrp="1"/>
          </p:cNvSpPr>
          <p:nvPr>
            <p:ph type="sldNum" sz="quarter" idx="5"/>
          </p:nvPr>
        </p:nvSpPr>
        <p:spPr/>
        <p:txBody>
          <a:bodyPr/>
          <a:lstStyle/>
          <a:p>
            <a:fld id="{67093809-CD6B-934A-B69F-E7C0DFC1DE48}" type="slidenum">
              <a:rPr lang="en-US" smtClean="0"/>
              <a:t>4</a:t>
            </a:fld>
            <a:endParaRPr lang="en-US"/>
          </a:p>
        </p:txBody>
      </p:sp>
    </p:spTree>
    <p:extLst>
      <p:ext uri="{BB962C8B-B14F-4D97-AF65-F5344CB8AC3E}">
        <p14:creationId xmlns:p14="http://schemas.microsoft.com/office/powerpoint/2010/main" val="3500080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1788" y="509588"/>
            <a:ext cx="3255962" cy="1831975"/>
          </a:xfrm>
        </p:spPr>
      </p:sp>
      <p:sp>
        <p:nvSpPr>
          <p:cNvPr id="3" name="Notes Placeholder 2"/>
          <p:cNvSpPr>
            <a:spLocks noGrp="1"/>
          </p:cNvSpPr>
          <p:nvPr>
            <p:ph type="body" idx="1"/>
          </p:nvPr>
        </p:nvSpPr>
        <p:spPr>
          <a:xfrm>
            <a:off x="914400" y="2434138"/>
            <a:ext cx="7315200" cy="2700338"/>
          </a:xfrm>
        </p:spPr>
        <p:txBody>
          <a:bodyPr/>
          <a:lstStyle/>
          <a:p>
            <a:endParaRPr lang="en-US" sz="1200" dirty="0">
              <a:solidFill>
                <a:schemeClr val="tx1"/>
              </a:solidFill>
              <a:latin typeface="+mn-lt"/>
            </a:endParaRPr>
          </a:p>
          <a:p>
            <a:pPr algn="ctr"/>
            <a:r>
              <a:rPr lang="en-US" sz="1200" b="1" dirty="0">
                <a:solidFill>
                  <a:schemeClr val="tx1"/>
                </a:solidFill>
                <a:latin typeface="+mn-lt"/>
              </a:rPr>
              <a:t>3. The Lock-In Effect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If you have a 2, 3 or 4% interest rate --- how likely are you to sell your home?</a:t>
            </a:r>
          </a:p>
          <a:p>
            <a:pPr algn="ctr"/>
            <a:r>
              <a:rPr lang="en-US" sz="1200" b="1" dirty="0">
                <a:solidFill>
                  <a:schemeClr val="tx1"/>
                </a:solidFill>
                <a:latin typeface="+mn-lt"/>
              </a:rPr>
              <a:t>That is the Lock-in Effect!</a:t>
            </a:r>
          </a:p>
          <a:p>
            <a:pPr algn="ctr"/>
            <a:r>
              <a:rPr lang="en-US" sz="1200" dirty="0">
                <a:solidFill>
                  <a:schemeClr val="tx1"/>
                </a:solidFill>
                <a:latin typeface="+mn-lt"/>
              </a:rPr>
              <a:t>2021------Just over 6 M UNITS SOLD</a:t>
            </a:r>
          </a:p>
          <a:p>
            <a:pPr algn="ctr"/>
            <a:r>
              <a:rPr lang="en-US" sz="1200" dirty="0">
                <a:solidFill>
                  <a:schemeClr val="tx1"/>
                </a:solidFill>
                <a:latin typeface="+mn-lt"/>
              </a:rPr>
              <a:t>VS</a:t>
            </a:r>
          </a:p>
          <a:p>
            <a:pPr algn="ctr"/>
            <a:r>
              <a:rPr lang="en-US" sz="1200" dirty="0">
                <a:solidFill>
                  <a:schemeClr val="tx1"/>
                </a:solidFill>
                <a:latin typeface="+mn-lt"/>
              </a:rPr>
              <a:t>2024-------Just over 4M UNITS SOLD</a:t>
            </a:r>
          </a:p>
          <a:p>
            <a:pPr algn="ctr"/>
            <a:r>
              <a:rPr lang="en-US" sz="1200" dirty="0">
                <a:solidFill>
                  <a:schemeClr val="tx1"/>
                </a:solidFill>
                <a:latin typeface="+mn-lt"/>
              </a:rPr>
              <a:t>A 2M Unit drop</a:t>
            </a:r>
          </a:p>
          <a:p>
            <a:pPr algn="ctr"/>
            <a:r>
              <a:rPr lang="en-US" sz="1200" b="0" i="1" dirty="0">
                <a:solidFill>
                  <a:schemeClr val="tx1"/>
                </a:solidFill>
                <a:latin typeface="+mn-lt"/>
              </a:rPr>
              <a:t>And these 2024 figure represents the lowest level of existing home sales since 1995.</a:t>
            </a:r>
            <a:endParaRPr lang="en-US" sz="1200" b="0" dirty="0">
              <a:solidFill>
                <a:schemeClr val="tx1"/>
              </a:solidFill>
              <a:latin typeface="+mn-lt"/>
            </a:endParaRPr>
          </a:p>
          <a:p>
            <a:pPr marL="914400" lvl="1" indent="-457200" algn="ctr">
              <a:buFont typeface="Arial" panose="020B0604020202020204" pitchFamily="34" charset="0"/>
              <a:buChar char="•"/>
            </a:pPr>
            <a:endParaRPr lang="en-US" sz="1200" b="1" dirty="0">
              <a:solidFill>
                <a:schemeClr val="tx1"/>
              </a:solidFill>
              <a:latin typeface="+mn-lt"/>
            </a:endParaRPr>
          </a:p>
          <a:p>
            <a:pPr algn="ctr"/>
            <a:r>
              <a:rPr lang="en-US" sz="1200" b="1" dirty="0">
                <a:solidFill>
                  <a:schemeClr val="tx1"/>
                </a:solidFill>
                <a:latin typeface="+mn-lt"/>
              </a:rPr>
              <a:t>4.  Economic Uncertainty</a:t>
            </a:r>
          </a:p>
          <a:p>
            <a:pPr marL="914400" lvl="1" indent="-457200" algn="ctr">
              <a:buFont typeface="Arial" panose="020B0604020202020204" pitchFamily="34" charset="0"/>
              <a:buChar char="•"/>
            </a:pPr>
            <a:r>
              <a:rPr lang="en-US" sz="1200" dirty="0">
                <a:solidFill>
                  <a:schemeClr val="tx1"/>
                </a:solidFill>
                <a:latin typeface="+mn-lt"/>
              </a:rPr>
              <a:t>Concerns over recession risks, job security, and wage increases----coupled with stock market volatility---caused many buyers to delay purchasing a home.</a:t>
            </a:r>
          </a:p>
        </p:txBody>
      </p:sp>
      <p:sp>
        <p:nvSpPr>
          <p:cNvPr id="4" name="Slide Number Placeholder 3"/>
          <p:cNvSpPr>
            <a:spLocks noGrp="1"/>
          </p:cNvSpPr>
          <p:nvPr>
            <p:ph type="sldNum" sz="quarter" idx="5"/>
          </p:nvPr>
        </p:nvSpPr>
        <p:spPr/>
        <p:txBody>
          <a:bodyPr/>
          <a:lstStyle/>
          <a:p>
            <a:fld id="{67093809-CD6B-934A-B69F-E7C0DFC1DE48}" type="slidenum">
              <a:rPr lang="en-US" smtClean="0"/>
              <a:t>5</a:t>
            </a:fld>
            <a:endParaRPr lang="en-US"/>
          </a:p>
        </p:txBody>
      </p:sp>
    </p:spTree>
    <p:extLst>
      <p:ext uri="{BB962C8B-B14F-4D97-AF65-F5344CB8AC3E}">
        <p14:creationId xmlns:p14="http://schemas.microsoft.com/office/powerpoint/2010/main" val="223022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2063" y="768350"/>
            <a:ext cx="3963987" cy="2230438"/>
          </a:xfrm>
        </p:spPr>
      </p:sp>
      <p:sp>
        <p:nvSpPr>
          <p:cNvPr id="3" name="Notes Placeholder 2"/>
          <p:cNvSpPr>
            <a:spLocks noGrp="1"/>
          </p:cNvSpPr>
          <p:nvPr>
            <p:ph type="body" idx="1"/>
          </p:nvPr>
        </p:nvSpPr>
        <p:spPr>
          <a:xfrm>
            <a:off x="856456" y="3139991"/>
            <a:ext cx="7315200" cy="2700338"/>
          </a:xfrm>
        </p:spPr>
        <p:txBody>
          <a:bodyPr/>
          <a:lstStyle/>
          <a:p>
            <a:pPr algn="ctr"/>
            <a:r>
              <a:rPr lang="en-US" sz="1400" b="1" dirty="0">
                <a:solidFill>
                  <a:schemeClr val="tx1"/>
                </a:solidFill>
                <a:latin typeface="+mn-lt"/>
              </a:rPr>
              <a:t>5.  Soaring Insurance &amp; Property Taxes</a:t>
            </a:r>
          </a:p>
          <a:p>
            <a:pPr marL="914400" lvl="1" indent="-457200" algn="ctr">
              <a:buFont typeface="Arial" panose="020B0604020202020204" pitchFamily="34" charset="0"/>
              <a:buChar char="•"/>
            </a:pPr>
            <a:r>
              <a:rPr lang="en-US" sz="1400" dirty="0">
                <a:solidFill>
                  <a:schemeClr val="tx1"/>
                </a:solidFill>
                <a:latin typeface="+mn-lt"/>
              </a:rPr>
              <a:t>Flood and Fire disasters led to rising home insurance premiums, particularly in states like California and Florida.</a:t>
            </a:r>
          </a:p>
          <a:p>
            <a:pPr marL="914400" lvl="1" indent="-457200" algn="ctr">
              <a:buFont typeface="Arial" panose="020B0604020202020204" pitchFamily="34" charset="0"/>
              <a:buChar char="•"/>
            </a:pPr>
            <a:r>
              <a:rPr lang="en-US" sz="1400" dirty="0">
                <a:solidFill>
                  <a:schemeClr val="tx1"/>
                </a:solidFill>
                <a:latin typeface="+mn-lt"/>
              </a:rPr>
              <a:t> So now we have higher mortgage rates, soaring homeowner insurance premiums , and higher property taxes all bringing down buyer sentiment.</a:t>
            </a:r>
          </a:p>
          <a:p>
            <a:pPr marL="914400" lvl="1" indent="-457200" algn="ctr">
              <a:buFont typeface="Arial" panose="020B0604020202020204" pitchFamily="34" charset="0"/>
              <a:buChar char="•"/>
            </a:pPr>
            <a:endParaRPr lang="en-US" sz="1400" b="1" dirty="0">
              <a:solidFill>
                <a:schemeClr val="tx1"/>
              </a:solidFill>
              <a:latin typeface="+mn-lt"/>
            </a:endParaRPr>
          </a:p>
          <a:p>
            <a:pPr algn="ctr"/>
            <a:r>
              <a:rPr lang="en-US" sz="1400" b="1" dirty="0">
                <a:solidFill>
                  <a:schemeClr val="tx1"/>
                </a:solidFill>
                <a:latin typeface="+mn-lt"/>
              </a:rPr>
              <a:t>6.  Tightened Lending Standards</a:t>
            </a:r>
          </a:p>
          <a:p>
            <a:pPr marL="914400" lvl="1" indent="-457200" algn="ctr">
              <a:buFont typeface="Arial" panose="020B0604020202020204" pitchFamily="34" charset="0"/>
              <a:buChar char="•"/>
            </a:pPr>
            <a:r>
              <a:rPr lang="en-US" sz="1400" dirty="0">
                <a:solidFill>
                  <a:schemeClr val="tx1"/>
                </a:solidFill>
                <a:latin typeface="+mn-lt"/>
              </a:rPr>
              <a:t>Adding even more challenges, Banks tightened mortgage standards, requiring higher credit scores and larger down payments, limiting access to financing.</a:t>
            </a:r>
          </a:p>
          <a:p>
            <a:pPr marL="914400" lvl="1" indent="-457200" algn="ctr">
              <a:buFont typeface="Arial" panose="020B0604020202020204" pitchFamily="34" charset="0"/>
              <a:buChar char="•"/>
            </a:pPr>
            <a:endParaRPr lang="en-US" sz="1400" dirty="0">
              <a:solidFill>
                <a:schemeClr val="tx1"/>
              </a:solidFill>
              <a:latin typeface="+mn-lt"/>
            </a:endParaRPr>
          </a:p>
          <a:p>
            <a:pPr marL="457200" lvl="1" indent="0" algn="ctr">
              <a:buFont typeface="Arial" panose="020B0604020202020204" pitchFamily="34" charset="0"/>
              <a:buNone/>
            </a:pPr>
            <a:r>
              <a:rPr lang="en-US" sz="1400" dirty="0">
                <a:solidFill>
                  <a:schemeClr val="tx1"/>
                </a:solidFill>
                <a:latin typeface="+mn-lt"/>
              </a:rPr>
              <a:t>I AM ONLY AT #6……..ANYONE READY TO GET BACK TO 3% MORTGAGE RATES YET?</a:t>
            </a:r>
          </a:p>
          <a:p>
            <a:pPr algn="ctr"/>
            <a:endParaRPr lang="en-US" sz="1400"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6</a:t>
            </a:fld>
            <a:endParaRPr lang="en-US"/>
          </a:p>
        </p:txBody>
      </p:sp>
    </p:spTree>
    <p:extLst>
      <p:ext uri="{BB962C8B-B14F-4D97-AF65-F5344CB8AC3E}">
        <p14:creationId xmlns:p14="http://schemas.microsoft.com/office/powerpoint/2010/main" val="3881281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3933825" cy="2212975"/>
          </a:xfrm>
        </p:spPr>
      </p:sp>
      <p:sp>
        <p:nvSpPr>
          <p:cNvPr id="3" name="Notes Placeholder 2"/>
          <p:cNvSpPr>
            <a:spLocks noGrp="1"/>
          </p:cNvSpPr>
          <p:nvPr>
            <p:ph type="body" idx="1"/>
          </p:nvPr>
        </p:nvSpPr>
        <p:spPr>
          <a:xfrm>
            <a:off x="914400" y="3068387"/>
            <a:ext cx="7315200" cy="2700338"/>
          </a:xfrm>
        </p:spPr>
        <p:txBody>
          <a:bodyPr/>
          <a:lstStyle/>
          <a:p>
            <a:pPr algn="ctr"/>
            <a:r>
              <a:rPr lang="en-US" sz="1300" b="1" dirty="0">
                <a:solidFill>
                  <a:schemeClr val="tx1"/>
                </a:solidFill>
                <a:latin typeface="+mn-lt"/>
              </a:rPr>
              <a:t>7.  Declining Investor Activity</a:t>
            </a:r>
          </a:p>
          <a:p>
            <a:pPr marL="914400" lvl="1" indent="-457200" algn="ctr">
              <a:buFont typeface="Arial" panose="020B0604020202020204" pitchFamily="34" charset="0"/>
              <a:buChar char="•"/>
            </a:pPr>
            <a:r>
              <a:rPr lang="en-US" sz="1300" dirty="0">
                <a:solidFill>
                  <a:schemeClr val="tx1"/>
                </a:solidFill>
                <a:latin typeface="+mn-lt"/>
              </a:rPr>
              <a:t>Institutional and individual investors pulled back as profit margins shrank, and the Short-Term rental market (Airbnb) saturation in some cities reduced investor appetite.</a:t>
            </a:r>
          </a:p>
          <a:p>
            <a:pPr marL="914400" lvl="1" indent="-457200" algn="ctr">
              <a:buFont typeface="Arial" panose="020B0604020202020204" pitchFamily="34" charset="0"/>
              <a:buChar char="•"/>
            </a:pPr>
            <a:r>
              <a:rPr lang="en-US" sz="1300" dirty="0">
                <a:solidFill>
                  <a:schemeClr val="tx1"/>
                </a:solidFill>
                <a:latin typeface="+mn-lt"/>
              </a:rPr>
              <a:t>WHO IS READY FOR THOSE COVID VACATIONS???? SEEMS LIKE NOW ALL WE DO IS KIDS' ACTIVITIES AND WORK!</a:t>
            </a:r>
          </a:p>
          <a:p>
            <a:pPr marL="914400" lvl="1" indent="-457200" algn="ctr">
              <a:buFont typeface="Arial" panose="020B0604020202020204" pitchFamily="34" charset="0"/>
              <a:buChar char="•"/>
            </a:pPr>
            <a:endParaRPr lang="en-US" sz="1300" dirty="0">
              <a:solidFill>
                <a:schemeClr val="tx1"/>
              </a:solidFill>
              <a:latin typeface="+mn-lt"/>
            </a:endParaRPr>
          </a:p>
          <a:p>
            <a:pPr algn="ctr"/>
            <a:r>
              <a:rPr lang="en-US" sz="1300" b="1" dirty="0">
                <a:solidFill>
                  <a:schemeClr val="tx1"/>
                </a:solidFill>
                <a:latin typeface="+mn-lt"/>
              </a:rPr>
              <a:t>8.  Rent vs. Buy Dilemma</a:t>
            </a:r>
          </a:p>
          <a:p>
            <a:pPr marL="914400" lvl="1" indent="-457200" algn="ctr">
              <a:buFont typeface="Arial" panose="020B0604020202020204" pitchFamily="34" charset="0"/>
              <a:buChar char="•"/>
            </a:pPr>
            <a:r>
              <a:rPr lang="en-US" sz="1300" dirty="0">
                <a:solidFill>
                  <a:schemeClr val="tx1"/>
                </a:solidFill>
                <a:latin typeface="+mn-lt"/>
              </a:rPr>
              <a:t>Many potential buyers opted to remain renters due to the high upfront costs of homeownership, which most definitely has kept demand strong in the rental market.</a:t>
            </a:r>
          </a:p>
          <a:p>
            <a:pPr marL="914400" lvl="1" indent="-457200" algn="ctr">
              <a:buFont typeface="Arial" panose="020B0604020202020204" pitchFamily="34" charset="0"/>
              <a:buChar char="•"/>
            </a:pPr>
            <a:r>
              <a:rPr lang="en-US" sz="1300" dirty="0">
                <a:solidFill>
                  <a:schemeClr val="tx1"/>
                </a:solidFill>
                <a:latin typeface="+mn-lt"/>
              </a:rPr>
              <a:t> EVEN WITH the increased RENTAL prices it was still more manageable for many compared to a MASSIVE mortgage </a:t>
            </a:r>
            <a:r>
              <a:rPr lang="en-US" sz="1300">
                <a:solidFill>
                  <a:schemeClr val="tx1"/>
                </a:solidFill>
                <a:latin typeface="+mn-lt"/>
              </a:rPr>
              <a:t>payments with </a:t>
            </a:r>
            <a:r>
              <a:rPr lang="en-US" sz="1300" dirty="0">
                <a:solidFill>
                  <a:schemeClr val="tx1"/>
                </a:solidFill>
                <a:latin typeface="+mn-lt"/>
              </a:rPr>
              <a:t>TODAY’s home prices.</a:t>
            </a:r>
          </a:p>
          <a:p>
            <a:endParaRPr lang="en-US" sz="1300"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7</a:t>
            </a:fld>
            <a:endParaRPr lang="en-US"/>
          </a:p>
        </p:txBody>
      </p:sp>
    </p:spTree>
    <p:extLst>
      <p:ext uri="{BB962C8B-B14F-4D97-AF65-F5344CB8AC3E}">
        <p14:creationId xmlns:p14="http://schemas.microsoft.com/office/powerpoint/2010/main" val="1273715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649288"/>
            <a:ext cx="3822700" cy="2149475"/>
          </a:xfrm>
        </p:spPr>
      </p:sp>
      <p:sp>
        <p:nvSpPr>
          <p:cNvPr id="3" name="Notes Placeholder 2"/>
          <p:cNvSpPr>
            <a:spLocks noGrp="1"/>
          </p:cNvSpPr>
          <p:nvPr>
            <p:ph type="body" idx="1"/>
          </p:nvPr>
        </p:nvSpPr>
        <p:spPr>
          <a:xfrm>
            <a:off x="914400" y="2956322"/>
            <a:ext cx="7315200" cy="2700338"/>
          </a:xfrm>
        </p:spPr>
        <p:txBody>
          <a:bodyPr/>
          <a:lstStyle/>
          <a:p>
            <a:pPr algn="ctr"/>
            <a:r>
              <a:rPr lang="en-US" sz="1300" b="1" dirty="0">
                <a:solidFill>
                  <a:schemeClr val="tx1"/>
                </a:solidFill>
                <a:latin typeface="+mn-lt"/>
              </a:rPr>
              <a:t>9.  Fear of Being Priced Out of a New Home</a:t>
            </a:r>
          </a:p>
          <a:p>
            <a:pPr marL="914400" lvl="1" indent="-457200" algn="ctr">
              <a:buFont typeface="Arial" panose="020B0604020202020204" pitchFamily="34" charset="0"/>
              <a:buChar char="•"/>
            </a:pPr>
            <a:r>
              <a:rPr lang="en-US" sz="1300" dirty="0">
                <a:solidFill>
                  <a:schemeClr val="tx1"/>
                </a:solidFill>
                <a:latin typeface="+mn-lt"/>
              </a:rPr>
              <a:t>Many sellers worry they won't find a suitable home within their budget, so it just keeps them in their current properties.</a:t>
            </a:r>
          </a:p>
          <a:p>
            <a:pPr marL="914400" lvl="1" indent="-457200" algn="ctr">
              <a:buFont typeface="Arial" panose="020B0604020202020204" pitchFamily="34" charset="0"/>
              <a:buChar char="•"/>
            </a:pPr>
            <a:endParaRPr lang="en-US" sz="1300" dirty="0">
              <a:solidFill>
                <a:schemeClr val="tx1"/>
              </a:solidFill>
              <a:latin typeface="+mn-lt"/>
            </a:endParaRPr>
          </a:p>
          <a:p>
            <a:pPr algn="ctr"/>
            <a:r>
              <a:rPr lang="en-US" sz="1300" b="1" dirty="0">
                <a:solidFill>
                  <a:schemeClr val="tx1"/>
                </a:solidFill>
                <a:latin typeface="+mn-lt"/>
              </a:rPr>
              <a:t>10. Uncertain Economic &amp; Job Market Conditions</a:t>
            </a:r>
          </a:p>
          <a:p>
            <a:pPr marL="914400" lvl="1" indent="-457200" algn="ctr">
              <a:buFont typeface="Arial" panose="020B0604020202020204" pitchFamily="34" charset="0"/>
              <a:buChar char="•"/>
            </a:pPr>
            <a:r>
              <a:rPr lang="en-US" sz="1300" dirty="0">
                <a:solidFill>
                  <a:schemeClr val="tx1"/>
                </a:solidFill>
                <a:latin typeface="+mn-lt"/>
              </a:rPr>
              <a:t>Economic uncertainty, layoffs, and potential recession risks make sellers hesitant to make major financial moves.</a:t>
            </a:r>
          </a:p>
          <a:p>
            <a:pPr marL="914400" lvl="1" indent="-457200" algn="ctr">
              <a:buFont typeface="Arial" panose="020B0604020202020204" pitchFamily="34" charset="0"/>
              <a:buChar char="•"/>
            </a:pPr>
            <a:r>
              <a:rPr lang="en-US" sz="1300" dirty="0">
                <a:solidFill>
                  <a:schemeClr val="tx1"/>
                </a:solidFill>
                <a:latin typeface="+mn-lt"/>
              </a:rPr>
              <a:t>Many homeowners prefer to hold onto their current properties instead of taking on new financial burdens during uncertain times.</a:t>
            </a:r>
          </a:p>
          <a:p>
            <a:pPr marL="914400" lvl="1" indent="-457200" algn="ctr">
              <a:buFont typeface="Arial" panose="020B0604020202020204" pitchFamily="34" charset="0"/>
              <a:buChar char="•"/>
            </a:pPr>
            <a:endParaRPr lang="en-US" sz="1300" dirty="0">
              <a:solidFill>
                <a:schemeClr val="tx1"/>
              </a:solidFill>
              <a:latin typeface="+mn-lt"/>
            </a:endParaRPr>
          </a:p>
          <a:p>
            <a:pPr marL="457200" lvl="1" indent="0" algn="ctr">
              <a:buFont typeface="Arial" panose="020B0604020202020204" pitchFamily="34" charset="0"/>
              <a:buNone/>
            </a:pPr>
            <a:r>
              <a:rPr lang="en-US" sz="1300" dirty="0">
                <a:solidFill>
                  <a:schemeClr val="tx1"/>
                </a:solidFill>
                <a:latin typeface="+mn-lt"/>
              </a:rPr>
              <a:t>AFTER THE 10 FACTORS, DOES ANYONE WANT TO BUY A HOUSE??? </a:t>
            </a:r>
          </a:p>
          <a:p>
            <a:pPr marL="457200" lvl="1" indent="0" algn="ctr">
              <a:buFont typeface="Arial" panose="020B0604020202020204" pitchFamily="34" charset="0"/>
              <a:buNone/>
            </a:pPr>
            <a:r>
              <a:rPr lang="en-US" sz="1300" dirty="0">
                <a:solidFill>
                  <a:schemeClr val="tx1"/>
                </a:solidFill>
                <a:latin typeface="+mn-lt"/>
              </a:rPr>
              <a:t>NO?????   OH, A COUPLE PEOPLE??? CALL ME</a:t>
            </a:r>
          </a:p>
          <a:p>
            <a:pPr marL="457200" lvl="1" indent="0" algn="ctr">
              <a:buFont typeface="Arial" panose="020B0604020202020204" pitchFamily="34" charset="0"/>
              <a:buNone/>
            </a:pPr>
            <a:r>
              <a:rPr lang="en-US" sz="1300" dirty="0">
                <a:solidFill>
                  <a:schemeClr val="tx1"/>
                </a:solidFill>
                <a:latin typeface="+mn-lt"/>
              </a:rPr>
              <a:t>TRUST ME, THE NEWS GETS BETTER, I PROMISE!</a:t>
            </a:r>
          </a:p>
          <a:p>
            <a:pPr algn="ctr"/>
            <a:endParaRPr lang="en-US" sz="1300" dirty="0">
              <a:solidFill>
                <a:schemeClr val="tx1"/>
              </a:solidFill>
              <a:latin typeface="+mn-lt"/>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8</a:t>
            </a:fld>
            <a:endParaRPr lang="en-US"/>
          </a:p>
        </p:txBody>
      </p:sp>
    </p:spTree>
    <p:extLst>
      <p:ext uri="{BB962C8B-B14F-4D97-AF65-F5344CB8AC3E}">
        <p14:creationId xmlns:p14="http://schemas.microsoft.com/office/powerpoint/2010/main" val="1701051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HERE IS A MORE LOCALIZED SNAPSHOT OF HOME SALES AND INVENTORY LEVELS</a:t>
            </a:r>
          </a:p>
          <a:p>
            <a:endParaRPr lang="en-US" dirty="0">
              <a:solidFill>
                <a:schemeClr val="tx1"/>
              </a:solidFill>
            </a:endParaRPr>
          </a:p>
          <a:p>
            <a:r>
              <a:rPr lang="en-US" dirty="0">
                <a:solidFill>
                  <a:schemeClr val="tx1"/>
                </a:solidFill>
              </a:rPr>
              <a:t>HOME PRICES HAVE NEARLY DOUBLED SINCE 2017</a:t>
            </a:r>
          </a:p>
          <a:p>
            <a:endParaRPr lang="en-US" dirty="0">
              <a:solidFill>
                <a:schemeClr val="tx1"/>
              </a:solidFill>
            </a:endParaRPr>
          </a:p>
          <a:p>
            <a:r>
              <a:rPr lang="en-US" dirty="0">
                <a:solidFill>
                  <a:schemeClr val="tx1"/>
                </a:solidFill>
              </a:rPr>
              <a:t>THE MAJORITY OF HOMOWENERS HAVE POSITIVE EQUITY IN THEIR HOMES, CAUSING SHORT SALES AND FORECLOSURES TO BE ALMOST NON-EXISTENT AT THIS TIME</a:t>
            </a:r>
          </a:p>
          <a:p>
            <a:endParaRPr lang="en-US" dirty="0">
              <a:solidFill>
                <a:schemeClr val="tx1"/>
              </a:solidFill>
            </a:endParaRPr>
          </a:p>
          <a:p>
            <a:r>
              <a:rPr lang="en-US" dirty="0">
                <a:solidFill>
                  <a:schemeClr val="tx1"/>
                </a:solidFill>
              </a:rPr>
              <a:t>If we look…..only 3500 homes sold in the AV last year. We currently only have 709 Active listings…..Yes, prices continued to rise steadily.</a:t>
            </a:r>
          </a:p>
          <a:p>
            <a:endParaRPr lang="en-US" dirty="0">
              <a:solidFill>
                <a:schemeClr val="tx1"/>
              </a:solidFill>
            </a:endParaRPr>
          </a:p>
          <a:p>
            <a:r>
              <a:rPr lang="en-US" dirty="0">
                <a:solidFill>
                  <a:schemeClr val="tx1"/>
                </a:solidFill>
              </a:rPr>
              <a:t>NO TIME IN HISTORY HAS INTEREST RATES ALMOST TRIPLE AND HOME PRICES HAVE RISEN. LIKE I SAID, HISTORY NEVER REPEATS ITSELF.</a:t>
            </a: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67093809-CD6B-934A-B69F-E7C0DFC1DE48}" type="slidenum">
              <a:rPr lang="en-US" smtClean="0"/>
              <a:t>9</a:t>
            </a:fld>
            <a:endParaRPr lang="en-US"/>
          </a:p>
        </p:txBody>
      </p:sp>
    </p:spTree>
    <p:extLst>
      <p:ext uri="{BB962C8B-B14F-4D97-AF65-F5344CB8AC3E}">
        <p14:creationId xmlns:p14="http://schemas.microsoft.com/office/powerpoint/2010/main" val="49819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6A7A-CD23-2956-9650-DA77872B1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22EE38-04E6-C718-49B8-55BFF6D0B9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D6D2FC-08E5-A387-44C9-DEDE7D5F2193}"/>
              </a:ext>
            </a:extLst>
          </p:cNvPr>
          <p:cNvSpPr>
            <a:spLocks noGrp="1"/>
          </p:cNvSpPr>
          <p:nvPr>
            <p:ph type="dt" sz="half" idx="10"/>
          </p:nvPr>
        </p:nvSpPr>
        <p:spPr/>
        <p:txBody>
          <a:bodyPr/>
          <a:lstStyle/>
          <a:p>
            <a:fld id="{A1D08D5D-CA0D-854C-BB68-DDE50DA967E3}" type="datetimeFigureOut">
              <a:rPr lang="en-US" smtClean="0"/>
              <a:t>3/16/25</a:t>
            </a:fld>
            <a:endParaRPr lang="en-US"/>
          </a:p>
        </p:txBody>
      </p:sp>
      <p:sp>
        <p:nvSpPr>
          <p:cNvPr id="5" name="Footer Placeholder 4">
            <a:extLst>
              <a:ext uri="{FF2B5EF4-FFF2-40B4-BE49-F238E27FC236}">
                <a16:creationId xmlns:a16="http://schemas.microsoft.com/office/drawing/2014/main" id="{AE57D4CF-8464-AEC5-A0FF-3198791AA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8105B-E4AE-EF63-BBFB-8DD615164447}"/>
              </a:ext>
            </a:extLst>
          </p:cNvPr>
          <p:cNvSpPr>
            <a:spLocks noGrp="1"/>
          </p:cNvSpPr>
          <p:nvPr>
            <p:ph type="sldNum" sz="quarter" idx="12"/>
          </p:nvPr>
        </p:nvSpPr>
        <p:spPr/>
        <p:txBody>
          <a:bodyPr/>
          <a:lstStyle/>
          <a:p>
            <a:fld id="{16D75E1D-1404-284C-98B9-F4CC4A351F1E}" type="slidenum">
              <a:rPr lang="en-US" smtClean="0"/>
              <a:t>‹#›</a:t>
            </a:fld>
            <a:endParaRPr lang="en-US"/>
          </a:p>
        </p:txBody>
      </p:sp>
    </p:spTree>
    <p:extLst>
      <p:ext uri="{BB962C8B-B14F-4D97-AF65-F5344CB8AC3E}">
        <p14:creationId xmlns:p14="http://schemas.microsoft.com/office/powerpoint/2010/main" val="3340366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E2C4-9DB2-287D-BBDA-EEE357609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60CB6D-86AB-491F-ABFD-BD907C4A3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A1C0B-12DE-BAD9-6CDB-EE6FB7DD613D}"/>
              </a:ext>
            </a:extLst>
          </p:cNvPr>
          <p:cNvSpPr>
            <a:spLocks noGrp="1"/>
          </p:cNvSpPr>
          <p:nvPr>
            <p:ph type="dt" sz="half" idx="10"/>
          </p:nvPr>
        </p:nvSpPr>
        <p:spPr/>
        <p:txBody>
          <a:bodyPr/>
          <a:lstStyle/>
          <a:p>
            <a:fld id="{A1D08D5D-CA0D-854C-BB68-DDE50DA967E3}" type="datetimeFigureOut">
              <a:rPr lang="en-US" smtClean="0"/>
              <a:t>3/16/25</a:t>
            </a:fld>
            <a:endParaRPr lang="en-US"/>
          </a:p>
        </p:txBody>
      </p:sp>
      <p:sp>
        <p:nvSpPr>
          <p:cNvPr id="5" name="Footer Placeholder 4">
            <a:extLst>
              <a:ext uri="{FF2B5EF4-FFF2-40B4-BE49-F238E27FC236}">
                <a16:creationId xmlns:a16="http://schemas.microsoft.com/office/drawing/2014/main" id="{BAE00DDB-DDB6-5DD9-63A9-7B6EA550A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CCEB0-E93B-B997-E006-62DFF6F5B1FC}"/>
              </a:ext>
            </a:extLst>
          </p:cNvPr>
          <p:cNvSpPr>
            <a:spLocks noGrp="1"/>
          </p:cNvSpPr>
          <p:nvPr>
            <p:ph type="sldNum" sz="quarter" idx="12"/>
          </p:nvPr>
        </p:nvSpPr>
        <p:spPr/>
        <p:txBody>
          <a:bodyPr/>
          <a:lstStyle/>
          <a:p>
            <a:fld id="{16D75E1D-1404-284C-98B9-F4CC4A351F1E}" type="slidenum">
              <a:rPr lang="en-US" smtClean="0"/>
              <a:t>‹#›</a:t>
            </a:fld>
            <a:endParaRPr lang="en-US"/>
          </a:p>
        </p:txBody>
      </p:sp>
    </p:spTree>
    <p:extLst>
      <p:ext uri="{BB962C8B-B14F-4D97-AF65-F5344CB8AC3E}">
        <p14:creationId xmlns:p14="http://schemas.microsoft.com/office/powerpoint/2010/main" val="2271087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9AE3A-DB69-343A-A5CB-BE3E5A936B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5164BA-9C01-DE82-F6F8-C2E9111D28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05DA8-851D-0C27-E84A-8C32073828D3}"/>
              </a:ext>
            </a:extLst>
          </p:cNvPr>
          <p:cNvSpPr>
            <a:spLocks noGrp="1"/>
          </p:cNvSpPr>
          <p:nvPr>
            <p:ph type="dt" sz="half" idx="10"/>
          </p:nvPr>
        </p:nvSpPr>
        <p:spPr/>
        <p:txBody>
          <a:bodyPr/>
          <a:lstStyle/>
          <a:p>
            <a:fld id="{A1D08D5D-CA0D-854C-BB68-DDE50DA967E3}" type="datetimeFigureOut">
              <a:rPr lang="en-US" smtClean="0"/>
              <a:t>3/16/25</a:t>
            </a:fld>
            <a:endParaRPr lang="en-US"/>
          </a:p>
        </p:txBody>
      </p:sp>
      <p:sp>
        <p:nvSpPr>
          <p:cNvPr id="5" name="Footer Placeholder 4">
            <a:extLst>
              <a:ext uri="{FF2B5EF4-FFF2-40B4-BE49-F238E27FC236}">
                <a16:creationId xmlns:a16="http://schemas.microsoft.com/office/drawing/2014/main" id="{A53D4A54-F887-DDC6-D9D0-1538B2AAB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52AA1-F3FA-D6DC-4083-263A500677A8}"/>
              </a:ext>
            </a:extLst>
          </p:cNvPr>
          <p:cNvSpPr>
            <a:spLocks noGrp="1"/>
          </p:cNvSpPr>
          <p:nvPr>
            <p:ph type="sldNum" sz="quarter" idx="12"/>
          </p:nvPr>
        </p:nvSpPr>
        <p:spPr/>
        <p:txBody>
          <a:bodyPr/>
          <a:lstStyle/>
          <a:p>
            <a:fld id="{16D75E1D-1404-284C-98B9-F4CC4A351F1E}" type="slidenum">
              <a:rPr lang="en-US" smtClean="0"/>
              <a:t>‹#›</a:t>
            </a:fld>
            <a:endParaRPr lang="en-US"/>
          </a:p>
        </p:txBody>
      </p:sp>
    </p:spTree>
    <p:extLst>
      <p:ext uri="{BB962C8B-B14F-4D97-AF65-F5344CB8AC3E}">
        <p14:creationId xmlns:p14="http://schemas.microsoft.com/office/powerpoint/2010/main" val="2787318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C42F-4A6F-6C1E-C949-20C0A73D1D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B46BF4-A75B-712C-E5D8-4BEC3AD33D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E100D-22FA-CFBE-7963-EF8339DF44A8}"/>
              </a:ext>
            </a:extLst>
          </p:cNvPr>
          <p:cNvSpPr>
            <a:spLocks noGrp="1"/>
          </p:cNvSpPr>
          <p:nvPr>
            <p:ph type="dt" sz="half" idx="10"/>
          </p:nvPr>
        </p:nvSpPr>
        <p:spPr/>
        <p:txBody>
          <a:bodyPr/>
          <a:lstStyle/>
          <a:p>
            <a:fld id="{A1D08D5D-CA0D-854C-BB68-DDE50DA967E3}" type="datetimeFigureOut">
              <a:rPr lang="en-US" smtClean="0"/>
              <a:t>3/16/25</a:t>
            </a:fld>
            <a:endParaRPr lang="en-US"/>
          </a:p>
        </p:txBody>
      </p:sp>
      <p:sp>
        <p:nvSpPr>
          <p:cNvPr id="5" name="Footer Placeholder 4">
            <a:extLst>
              <a:ext uri="{FF2B5EF4-FFF2-40B4-BE49-F238E27FC236}">
                <a16:creationId xmlns:a16="http://schemas.microsoft.com/office/drawing/2014/main" id="{D8E09835-9C78-EF81-4DFD-66767CA2B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D6A67-22AA-4970-3E86-8A6BE6CFFE86}"/>
              </a:ext>
            </a:extLst>
          </p:cNvPr>
          <p:cNvSpPr>
            <a:spLocks noGrp="1"/>
          </p:cNvSpPr>
          <p:nvPr>
            <p:ph type="sldNum" sz="quarter" idx="12"/>
          </p:nvPr>
        </p:nvSpPr>
        <p:spPr/>
        <p:txBody>
          <a:bodyPr/>
          <a:lstStyle/>
          <a:p>
            <a:fld id="{16D75E1D-1404-284C-98B9-F4CC4A351F1E}" type="slidenum">
              <a:rPr lang="en-US" smtClean="0"/>
              <a:t>‹#›</a:t>
            </a:fld>
            <a:endParaRPr lang="en-US"/>
          </a:p>
        </p:txBody>
      </p:sp>
    </p:spTree>
    <p:extLst>
      <p:ext uri="{BB962C8B-B14F-4D97-AF65-F5344CB8AC3E}">
        <p14:creationId xmlns:p14="http://schemas.microsoft.com/office/powerpoint/2010/main" val="245363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EA54-FDC4-1A27-7A30-7479498077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0FB2AD-1937-E552-3025-A5B22C0E6B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6C61CB-5ACD-02BA-2FD7-B9C9DFD3B7C5}"/>
              </a:ext>
            </a:extLst>
          </p:cNvPr>
          <p:cNvSpPr>
            <a:spLocks noGrp="1"/>
          </p:cNvSpPr>
          <p:nvPr>
            <p:ph type="dt" sz="half" idx="10"/>
          </p:nvPr>
        </p:nvSpPr>
        <p:spPr/>
        <p:txBody>
          <a:bodyPr/>
          <a:lstStyle/>
          <a:p>
            <a:fld id="{A1D08D5D-CA0D-854C-BB68-DDE50DA967E3}" type="datetimeFigureOut">
              <a:rPr lang="en-US" smtClean="0"/>
              <a:t>3/16/25</a:t>
            </a:fld>
            <a:endParaRPr lang="en-US"/>
          </a:p>
        </p:txBody>
      </p:sp>
      <p:sp>
        <p:nvSpPr>
          <p:cNvPr id="5" name="Footer Placeholder 4">
            <a:extLst>
              <a:ext uri="{FF2B5EF4-FFF2-40B4-BE49-F238E27FC236}">
                <a16:creationId xmlns:a16="http://schemas.microsoft.com/office/drawing/2014/main" id="{75DD8051-75C9-E313-2E41-55C2C9DB0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E89F99-76C5-8F93-E6D3-1500DB486FBC}"/>
              </a:ext>
            </a:extLst>
          </p:cNvPr>
          <p:cNvSpPr>
            <a:spLocks noGrp="1"/>
          </p:cNvSpPr>
          <p:nvPr>
            <p:ph type="sldNum" sz="quarter" idx="12"/>
          </p:nvPr>
        </p:nvSpPr>
        <p:spPr/>
        <p:txBody>
          <a:bodyPr/>
          <a:lstStyle/>
          <a:p>
            <a:fld id="{16D75E1D-1404-284C-98B9-F4CC4A351F1E}" type="slidenum">
              <a:rPr lang="en-US" smtClean="0"/>
              <a:t>‹#›</a:t>
            </a:fld>
            <a:endParaRPr lang="en-US"/>
          </a:p>
        </p:txBody>
      </p:sp>
    </p:spTree>
    <p:extLst>
      <p:ext uri="{BB962C8B-B14F-4D97-AF65-F5344CB8AC3E}">
        <p14:creationId xmlns:p14="http://schemas.microsoft.com/office/powerpoint/2010/main" val="2374991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491A-B8F9-5095-3A17-8BD7D8F348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C90A2B-9D07-31E3-6335-DCE91A6263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A646E2-725D-E371-81A7-85E333FA4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D966F3-FAD0-E5F8-0675-FBB42D8D24C8}"/>
              </a:ext>
            </a:extLst>
          </p:cNvPr>
          <p:cNvSpPr>
            <a:spLocks noGrp="1"/>
          </p:cNvSpPr>
          <p:nvPr>
            <p:ph type="dt" sz="half" idx="10"/>
          </p:nvPr>
        </p:nvSpPr>
        <p:spPr/>
        <p:txBody>
          <a:bodyPr/>
          <a:lstStyle/>
          <a:p>
            <a:fld id="{A1D08D5D-CA0D-854C-BB68-DDE50DA967E3}" type="datetimeFigureOut">
              <a:rPr lang="en-US" smtClean="0"/>
              <a:t>3/16/25</a:t>
            </a:fld>
            <a:endParaRPr lang="en-US"/>
          </a:p>
        </p:txBody>
      </p:sp>
      <p:sp>
        <p:nvSpPr>
          <p:cNvPr id="6" name="Footer Placeholder 5">
            <a:extLst>
              <a:ext uri="{FF2B5EF4-FFF2-40B4-BE49-F238E27FC236}">
                <a16:creationId xmlns:a16="http://schemas.microsoft.com/office/drawing/2014/main" id="{20CDB7A2-832D-B792-E69F-4C067D1BB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C1EE2-4433-6758-C2EA-452CB7CAEDDC}"/>
              </a:ext>
            </a:extLst>
          </p:cNvPr>
          <p:cNvSpPr>
            <a:spLocks noGrp="1"/>
          </p:cNvSpPr>
          <p:nvPr>
            <p:ph type="sldNum" sz="quarter" idx="12"/>
          </p:nvPr>
        </p:nvSpPr>
        <p:spPr/>
        <p:txBody>
          <a:bodyPr/>
          <a:lstStyle/>
          <a:p>
            <a:fld id="{16D75E1D-1404-284C-98B9-F4CC4A351F1E}" type="slidenum">
              <a:rPr lang="en-US" smtClean="0"/>
              <a:t>‹#›</a:t>
            </a:fld>
            <a:endParaRPr lang="en-US"/>
          </a:p>
        </p:txBody>
      </p:sp>
    </p:spTree>
    <p:extLst>
      <p:ext uri="{BB962C8B-B14F-4D97-AF65-F5344CB8AC3E}">
        <p14:creationId xmlns:p14="http://schemas.microsoft.com/office/powerpoint/2010/main" val="3426335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6189-10BA-3DDA-B828-CF0A3B914E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277D7-E854-F533-EF32-6D31813595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05516-628F-4061-5A0C-C277159D72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34B3E4-4DD5-472A-B788-4830260044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AF91C-CF66-BD79-F065-7B9C9ED101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D4842D-55F5-2E70-D40B-39054C0B154D}"/>
              </a:ext>
            </a:extLst>
          </p:cNvPr>
          <p:cNvSpPr>
            <a:spLocks noGrp="1"/>
          </p:cNvSpPr>
          <p:nvPr>
            <p:ph type="dt" sz="half" idx="10"/>
          </p:nvPr>
        </p:nvSpPr>
        <p:spPr/>
        <p:txBody>
          <a:bodyPr/>
          <a:lstStyle/>
          <a:p>
            <a:fld id="{A1D08D5D-CA0D-854C-BB68-DDE50DA967E3}" type="datetimeFigureOut">
              <a:rPr lang="en-US" smtClean="0"/>
              <a:t>3/16/25</a:t>
            </a:fld>
            <a:endParaRPr lang="en-US"/>
          </a:p>
        </p:txBody>
      </p:sp>
      <p:sp>
        <p:nvSpPr>
          <p:cNvPr id="8" name="Footer Placeholder 7">
            <a:extLst>
              <a:ext uri="{FF2B5EF4-FFF2-40B4-BE49-F238E27FC236}">
                <a16:creationId xmlns:a16="http://schemas.microsoft.com/office/drawing/2014/main" id="{C5D53E1F-E478-A750-17CB-87D83A93F3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4A8C95-67FA-D5DF-8A6F-B1424A73BB5E}"/>
              </a:ext>
            </a:extLst>
          </p:cNvPr>
          <p:cNvSpPr>
            <a:spLocks noGrp="1"/>
          </p:cNvSpPr>
          <p:nvPr>
            <p:ph type="sldNum" sz="quarter" idx="12"/>
          </p:nvPr>
        </p:nvSpPr>
        <p:spPr/>
        <p:txBody>
          <a:bodyPr/>
          <a:lstStyle/>
          <a:p>
            <a:fld id="{16D75E1D-1404-284C-98B9-F4CC4A351F1E}" type="slidenum">
              <a:rPr lang="en-US" smtClean="0"/>
              <a:t>‹#›</a:t>
            </a:fld>
            <a:endParaRPr lang="en-US"/>
          </a:p>
        </p:txBody>
      </p:sp>
    </p:spTree>
    <p:extLst>
      <p:ext uri="{BB962C8B-B14F-4D97-AF65-F5344CB8AC3E}">
        <p14:creationId xmlns:p14="http://schemas.microsoft.com/office/powerpoint/2010/main" val="4230707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687A-8351-80A8-FA6E-90879619F9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FAEE9F-2663-2E1E-5983-83B23A151A3E}"/>
              </a:ext>
            </a:extLst>
          </p:cNvPr>
          <p:cNvSpPr>
            <a:spLocks noGrp="1"/>
          </p:cNvSpPr>
          <p:nvPr>
            <p:ph type="dt" sz="half" idx="10"/>
          </p:nvPr>
        </p:nvSpPr>
        <p:spPr/>
        <p:txBody>
          <a:bodyPr/>
          <a:lstStyle/>
          <a:p>
            <a:fld id="{A1D08D5D-CA0D-854C-BB68-DDE50DA967E3}" type="datetimeFigureOut">
              <a:rPr lang="en-US" smtClean="0"/>
              <a:t>3/16/25</a:t>
            </a:fld>
            <a:endParaRPr lang="en-US"/>
          </a:p>
        </p:txBody>
      </p:sp>
      <p:sp>
        <p:nvSpPr>
          <p:cNvPr id="4" name="Footer Placeholder 3">
            <a:extLst>
              <a:ext uri="{FF2B5EF4-FFF2-40B4-BE49-F238E27FC236}">
                <a16:creationId xmlns:a16="http://schemas.microsoft.com/office/drawing/2014/main" id="{8A2CDAE6-4CD6-C3A8-AF2F-02F4E5B0F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DED1DA-09FF-3742-55A0-C03A2A9EDE5D}"/>
              </a:ext>
            </a:extLst>
          </p:cNvPr>
          <p:cNvSpPr>
            <a:spLocks noGrp="1"/>
          </p:cNvSpPr>
          <p:nvPr>
            <p:ph type="sldNum" sz="quarter" idx="12"/>
          </p:nvPr>
        </p:nvSpPr>
        <p:spPr/>
        <p:txBody>
          <a:bodyPr/>
          <a:lstStyle/>
          <a:p>
            <a:fld id="{16D75E1D-1404-284C-98B9-F4CC4A351F1E}" type="slidenum">
              <a:rPr lang="en-US" smtClean="0"/>
              <a:t>‹#›</a:t>
            </a:fld>
            <a:endParaRPr lang="en-US"/>
          </a:p>
        </p:txBody>
      </p:sp>
    </p:spTree>
    <p:extLst>
      <p:ext uri="{BB962C8B-B14F-4D97-AF65-F5344CB8AC3E}">
        <p14:creationId xmlns:p14="http://schemas.microsoft.com/office/powerpoint/2010/main" val="1074940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F12D45-02A4-B8B2-14BE-3009C7648752}"/>
              </a:ext>
            </a:extLst>
          </p:cNvPr>
          <p:cNvSpPr>
            <a:spLocks noGrp="1"/>
          </p:cNvSpPr>
          <p:nvPr>
            <p:ph type="dt" sz="half" idx="10"/>
          </p:nvPr>
        </p:nvSpPr>
        <p:spPr/>
        <p:txBody>
          <a:bodyPr/>
          <a:lstStyle/>
          <a:p>
            <a:fld id="{A1D08D5D-CA0D-854C-BB68-DDE50DA967E3}" type="datetimeFigureOut">
              <a:rPr lang="en-US" smtClean="0"/>
              <a:t>3/16/25</a:t>
            </a:fld>
            <a:endParaRPr lang="en-US"/>
          </a:p>
        </p:txBody>
      </p:sp>
      <p:sp>
        <p:nvSpPr>
          <p:cNvPr id="3" name="Footer Placeholder 2">
            <a:extLst>
              <a:ext uri="{FF2B5EF4-FFF2-40B4-BE49-F238E27FC236}">
                <a16:creationId xmlns:a16="http://schemas.microsoft.com/office/drawing/2014/main" id="{07C0A44B-73B4-AEE6-F5A7-4FE6FA5512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E9AAD9-0EE7-6862-1560-B22A68FF5F53}"/>
              </a:ext>
            </a:extLst>
          </p:cNvPr>
          <p:cNvSpPr>
            <a:spLocks noGrp="1"/>
          </p:cNvSpPr>
          <p:nvPr>
            <p:ph type="sldNum" sz="quarter" idx="12"/>
          </p:nvPr>
        </p:nvSpPr>
        <p:spPr/>
        <p:txBody>
          <a:bodyPr/>
          <a:lstStyle/>
          <a:p>
            <a:fld id="{16D75E1D-1404-284C-98B9-F4CC4A351F1E}" type="slidenum">
              <a:rPr lang="en-US" smtClean="0"/>
              <a:t>‹#›</a:t>
            </a:fld>
            <a:endParaRPr lang="en-US"/>
          </a:p>
        </p:txBody>
      </p:sp>
    </p:spTree>
    <p:extLst>
      <p:ext uri="{BB962C8B-B14F-4D97-AF65-F5344CB8AC3E}">
        <p14:creationId xmlns:p14="http://schemas.microsoft.com/office/powerpoint/2010/main" val="222657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C5A4C-6254-AE0D-96A7-DD9E689818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841175-49A5-AEF6-922A-52E0E44DE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4ACF47-FE70-15CB-15C0-011C64A32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DCA95-0860-8C8B-EB66-E970F60445B2}"/>
              </a:ext>
            </a:extLst>
          </p:cNvPr>
          <p:cNvSpPr>
            <a:spLocks noGrp="1"/>
          </p:cNvSpPr>
          <p:nvPr>
            <p:ph type="dt" sz="half" idx="10"/>
          </p:nvPr>
        </p:nvSpPr>
        <p:spPr/>
        <p:txBody>
          <a:bodyPr/>
          <a:lstStyle/>
          <a:p>
            <a:fld id="{A1D08D5D-CA0D-854C-BB68-DDE50DA967E3}" type="datetimeFigureOut">
              <a:rPr lang="en-US" smtClean="0"/>
              <a:t>3/16/25</a:t>
            </a:fld>
            <a:endParaRPr lang="en-US"/>
          </a:p>
        </p:txBody>
      </p:sp>
      <p:sp>
        <p:nvSpPr>
          <p:cNvPr id="6" name="Footer Placeholder 5">
            <a:extLst>
              <a:ext uri="{FF2B5EF4-FFF2-40B4-BE49-F238E27FC236}">
                <a16:creationId xmlns:a16="http://schemas.microsoft.com/office/drawing/2014/main" id="{C4CD73BF-7E21-D2B3-F605-5E31A9997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72CCC-F153-288D-6B4C-8FA5B3E0335F}"/>
              </a:ext>
            </a:extLst>
          </p:cNvPr>
          <p:cNvSpPr>
            <a:spLocks noGrp="1"/>
          </p:cNvSpPr>
          <p:nvPr>
            <p:ph type="sldNum" sz="quarter" idx="12"/>
          </p:nvPr>
        </p:nvSpPr>
        <p:spPr/>
        <p:txBody>
          <a:bodyPr/>
          <a:lstStyle/>
          <a:p>
            <a:fld id="{16D75E1D-1404-284C-98B9-F4CC4A351F1E}" type="slidenum">
              <a:rPr lang="en-US" smtClean="0"/>
              <a:t>‹#›</a:t>
            </a:fld>
            <a:endParaRPr lang="en-US"/>
          </a:p>
        </p:txBody>
      </p:sp>
    </p:spTree>
    <p:extLst>
      <p:ext uri="{BB962C8B-B14F-4D97-AF65-F5344CB8AC3E}">
        <p14:creationId xmlns:p14="http://schemas.microsoft.com/office/powerpoint/2010/main" val="328987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CC5F-657E-3B9E-BF33-0AB4665A0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7D43E7-524C-EDCD-D97A-FFCD1B743F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7DB245-A154-C1EF-F5F9-86A391F69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14F225-510F-95AC-0CF2-3891A33E0EFA}"/>
              </a:ext>
            </a:extLst>
          </p:cNvPr>
          <p:cNvSpPr>
            <a:spLocks noGrp="1"/>
          </p:cNvSpPr>
          <p:nvPr>
            <p:ph type="dt" sz="half" idx="10"/>
          </p:nvPr>
        </p:nvSpPr>
        <p:spPr/>
        <p:txBody>
          <a:bodyPr/>
          <a:lstStyle/>
          <a:p>
            <a:fld id="{A1D08D5D-CA0D-854C-BB68-DDE50DA967E3}" type="datetimeFigureOut">
              <a:rPr lang="en-US" smtClean="0"/>
              <a:t>3/16/25</a:t>
            </a:fld>
            <a:endParaRPr lang="en-US"/>
          </a:p>
        </p:txBody>
      </p:sp>
      <p:sp>
        <p:nvSpPr>
          <p:cNvPr id="6" name="Footer Placeholder 5">
            <a:extLst>
              <a:ext uri="{FF2B5EF4-FFF2-40B4-BE49-F238E27FC236}">
                <a16:creationId xmlns:a16="http://schemas.microsoft.com/office/drawing/2014/main" id="{1F6FB8E3-7043-5590-12A2-A86D5E3E0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54C04-1B31-CC3C-461D-30913A8F995D}"/>
              </a:ext>
            </a:extLst>
          </p:cNvPr>
          <p:cNvSpPr>
            <a:spLocks noGrp="1"/>
          </p:cNvSpPr>
          <p:nvPr>
            <p:ph type="sldNum" sz="quarter" idx="12"/>
          </p:nvPr>
        </p:nvSpPr>
        <p:spPr/>
        <p:txBody>
          <a:bodyPr/>
          <a:lstStyle/>
          <a:p>
            <a:fld id="{16D75E1D-1404-284C-98B9-F4CC4A351F1E}" type="slidenum">
              <a:rPr lang="en-US" smtClean="0"/>
              <a:t>‹#›</a:t>
            </a:fld>
            <a:endParaRPr lang="en-US"/>
          </a:p>
        </p:txBody>
      </p:sp>
    </p:spTree>
    <p:extLst>
      <p:ext uri="{BB962C8B-B14F-4D97-AF65-F5344CB8AC3E}">
        <p14:creationId xmlns:p14="http://schemas.microsoft.com/office/powerpoint/2010/main" val="194874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A76286-1A63-3745-5EA0-D8A94DF27C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5DC5A-F2D1-F284-89F8-313BCB0D9F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02912-0332-F85E-9723-86BFB6893C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08D5D-CA0D-854C-BB68-DDE50DA967E3}" type="datetimeFigureOut">
              <a:rPr lang="en-US" smtClean="0"/>
              <a:t>3/16/25</a:t>
            </a:fld>
            <a:endParaRPr lang="en-US"/>
          </a:p>
        </p:txBody>
      </p:sp>
      <p:sp>
        <p:nvSpPr>
          <p:cNvPr id="5" name="Footer Placeholder 4">
            <a:extLst>
              <a:ext uri="{FF2B5EF4-FFF2-40B4-BE49-F238E27FC236}">
                <a16:creationId xmlns:a16="http://schemas.microsoft.com/office/drawing/2014/main" id="{A906F7C2-3F1E-91EE-E493-A616F0A040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89A669-BE93-C508-9DFC-FB6B13E4AF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75E1D-1404-284C-98B9-F4CC4A351F1E}" type="slidenum">
              <a:rPr lang="en-US" smtClean="0"/>
              <a:t>‹#›</a:t>
            </a:fld>
            <a:endParaRPr lang="en-US"/>
          </a:p>
        </p:txBody>
      </p:sp>
    </p:spTree>
    <p:extLst>
      <p:ext uri="{BB962C8B-B14F-4D97-AF65-F5344CB8AC3E}">
        <p14:creationId xmlns:p14="http://schemas.microsoft.com/office/powerpoint/2010/main" val="897602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hoto-1471469478635-911c1858d22e.jpeg">
            <a:extLst>
              <a:ext uri="{FF2B5EF4-FFF2-40B4-BE49-F238E27FC236}">
                <a16:creationId xmlns:a16="http://schemas.microsoft.com/office/drawing/2014/main" id="{E3969B0C-32B2-0C80-D0B5-24C19C545B9D}"/>
              </a:ext>
            </a:extLst>
          </p:cNvPr>
          <p:cNvPicPr>
            <a:picLocks/>
          </p:cNvPicPr>
          <p:nvPr/>
        </p:nvPicPr>
        <p:blipFill>
          <a:blip r:embed="rId3" cstate="print">
            <a:alphaModFix amt="59000"/>
            <a:extLst>
              <a:ext uri="{BEBA8EAE-BF5A-486C-A8C5-ECC9F3942E4B}">
                <a14:imgProps xmlns:a14="http://schemas.microsoft.com/office/drawing/2010/main">
                  <a14:imgLayer r:embed="rId4">
                    <a14:imgEffect>
                      <a14:saturation sat="75000"/>
                    </a14:imgEffect>
                  </a14:imgLayer>
                </a14:imgProps>
              </a:ext>
              <a:ext uri="{28A0092B-C50C-407E-A947-70E740481C1C}">
                <a14:useLocalDpi xmlns:a14="http://schemas.microsoft.com/office/drawing/2010/main" val="0"/>
              </a:ext>
            </a:extLst>
          </a:blip>
          <a:srcRect t="7819" b="7819"/>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DE8F1F1D-C7F1-A17C-0856-203ABD390BB3}"/>
              </a:ext>
            </a:extLst>
          </p:cNvPr>
          <p:cNvSpPr/>
          <p:nvPr/>
        </p:nvSpPr>
        <p:spPr>
          <a:xfrm>
            <a:off x="874395" y="2379851"/>
            <a:ext cx="10443210" cy="4478149"/>
          </a:xfrm>
          <a:prstGeom prst="rect">
            <a:avLst/>
          </a:prstGeom>
        </p:spPr>
        <p:txBody>
          <a:bodyPr wrap="square">
            <a:spAutoFit/>
          </a:bodyPr>
          <a:lstStyle/>
          <a:p>
            <a:pPr algn="ctr"/>
            <a:r>
              <a:rPr lang="en-US" sz="6500" b="1" dirty="0">
                <a:solidFill>
                  <a:srgbClr val="F2F1EC"/>
                </a:solidFill>
                <a:latin typeface="Gotham Bold" panose="02000604030000020004" pitchFamily="2" charset="0"/>
              </a:rPr>
              <a:t>2025</a:t>
            </a:r>
          </a:p>
          <a:p>
            <a:pPr algn="ctr"/>
            <a:r>
              <a:rPr lang="en-US" sz="6500" b="1" dirty="0">
                <a:solidFill>
                  <a:schemeClr val="bg1"/>
                </a:solidFill>
                <a:latin typeface="Gotham Bold" panose="02000604030000020004" pitchFamily="2" charset="0"/>
              </a:rPr>
              <a:t>RESIDENTIAL</a:t>
            </a:r>
          </a:p>
          <a:p>
            <a:pPr algn="ctr"/>
            <a:r>
              <a:rPr lang="en-US" sz="6500" b="1" dirty="0">
                <a:solidFill>
                  <a:srgbClr val="F2F1EC"/>
                </a:solidFill>
                <a:latin typeface="Gotham Bold" panose="02000604030000020004" pitchFamily="2" charset="0"/>
              </a:rPr>
              <a:t>REAL ESTATE</a:t>
            </a:r>
          </a:p>
          <a:p>
            <a:pPr algn="ctr"/>
            <a:r>
              <a:rPr lang="en-US" sz="6500" b="1" dirty="0">
                <a:solidFill>
                  <a:srgbClr val="F2F1EC"/>
                </a:solidFill>
                <a:latin typeface="Gotham Bold" panose="02000604030000020004" pitchFamily="2" charset="0"/>
              </a:rPr>
              <a:t>MARKET UPDATE</a:t>
            </a:r>
          </a:p>
          <a:p>
            <a:pPr marL="457200" marR="0" indent="-457200" algn="ctr">
              <a:spcBef>
                <a:spcPts val="0"/>
              </a:spcBef>
              <a:spcAft>
                <a:spcPts val="0"/>
              </a:spcAft>
              <a:buFont typeface="+mj-lt"/>
              <a:buAutoNum type="arabicPeriod"/>
            </a:pPr>
            <a:endParaRPr lang="en-US" sz="2500" b="1" dirty="0">
              <a:solidFill>
                <a:srgbClr val="F2F1EC"/>
              </a:solidFill>
              <a:effectLst/>
              <a:latin typeface="Gotham Bold" panose="02000604030000020004" pitchFamily="2" charset="0"/>
              <a:ea typeface="Calibri" panose="020F0502020204030204" pitchFamily="34" charset="0"/>
              <a:cs typeface="Arial" panose="020B0604020202020204" pitchFamily="34" charset="0"/>
            </a:endParaRPr>
          </a:p>
        </p:txBody>
      </p:sp>
      <p:pic>
        <p:nvPicPr>
          <p:cNvPr id="15" name="Picture 14" descr="A logo with an orange and black background&#10;&#10;AI-generated content may be incorrect.">
            <a:extLst>
              <a:ext uri="{FF2B5EF4-FFF2-40B4-BE49-F238E27FC236}">
                <a16:creationId xmlns:a16="http://schemas.microsoft.com/office/drawing/2014/main" id="{22F48085-BA80-33A6-00E7-8174E6427AA0}"/>
              </a:ext>
            </a:extLst>
          </p:cNvPr>
          <p:cNvPicPr>
            <a:picLocks noChangeAspect="1"/>
          </p:cNvPicPr>
          <p:nvPr/>
        </p:nvPicPr>
        <p:blipFill>
          <a:blip r:embed="rId5"/>
          <a:stretch>
            <a:fillRect/>
          </a:stretch>
        </p:blipFill>
        <p:spPr>
          <a:xfrm>
            <a:off x="2675159" y="499376"/>
            <a:ext cx="6636026" cy="1912007"/>
          </a:xfrm>
          <a:prstGeom prst="rect">
            <a:avLst/>
          </a:prstGeom>
        </p:spPr>
      </p:pic>
    </p:spTree>
    <p:extLst>
      <p:ext uri="{BB962C8B-B14F-4D97-AF65-F5344CB8AC3E}">
        <p14:creationId xmlns:p14="http://schemas.microsoft.com/office/powerpoint/2010/main" val="1641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1000"/>
                                  </p:stCondLst>
                                  <p:iterate>
                                    <p:tmAbs val="0"/>
                                  </p:iterate>
                                  <p:childTnLst>
                                    <p:set>
                                      <p:cBhvr>
                                        <p:cTn id="6" fill="hold"/>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C68208-C312-18AD-4F39-D2BBF8777C1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564D99D-C9D1-ED5B-FD2E-758E23CF5EAC}"/>
              </a:ext>
            </a:extLst>
          </p:cNvPr>
          <p:cNvSpPr txBox="1"/>
          <p:nvPr/>
        </p:nvSpPr>
        <p:spPr>
          <a:xfrm>
            <a:off x="2340556" y="508626"/>
            <a:ext cx="7600265" cy="630942"/>
          </a:xfrm>
          <a:prstGeom prst="rect">
            <a:avLst/>
          </a:prstGeom>
          <a:noFill/>
        </p:spPr>
        <p:txBody>
          <a:bodyPr wrap="square">
            <a:spAutoFit/>
          </a:bodyPr>
          <a:lstStyle/>
          <a:p>
            <a:r>
              <a:rPr lang="en-US" sz="3500" b="1" dirty="0">
                <a:solidFill>
                  <a:srgbClr val="E17932"/>
                </a:solidFill>
                <a:latin typeface="Gotham Book" panose="02000603040000020004" pitchFamily="2" charset="77"/>
              </a:rPr>
              <a:t>CURRENT A.V. MARKET STATS</a:t>
            </a:r>
          </a:p>
        </p:txBody>
      </p:sp>
      <p:sp>
        <p:nvSpPr>
          <p:cNvPr id="7" name="TextBox 6">
            <a:extLst>
              <a:ext uri="{FF2B5EF4-FFF2-40B4-BE49-F238E27FC236}">
                <a16:creationId xmlns:a16="http://schemas.microsoft.com/office/drawing/2014/main" id="{7961A419-5D86-43FD-0772-2242533202CA}"/>
              </a:ext>
            </a:extLst>
          </p:cNvPr>
          <p:cNvSpPr txBox="1"/>
          <p:nvPr/>
        </p:nvSpPr>
        <p:spPr>
          <a:xfrm>
            <a:off x="4630615" y="1667953"/>
            <a:ext cx="6889112" cy="446276"/>
          </a:xfrm>
          <a:prstGeom prst="rect">
            <a:avLst/>
          </a:prstGeom>
          <a:noFill/>
        </p:spPr>
        <p:txBody>
          <a:bodyPr wrap="square">
            <a:spAutoFit/>
          </a:bodyPr>
          <a:lstStyle/>
          <a:p>
            <a:pPr algn="r"/>
            <a:r>
              <a:rPr lang="en-US" sz="2300" b="1" dirty="0">
                <a:solidFill>
                  <a:schemeClr val="accent2"/>
                </a:solidFill>
                <a:latin typeface="Gotham Book" panose="02000603040000020004" pitchFamily="2" charset="77"/>
              </a:rPr>
              <a:t>Feb 2025          Feb 2024       % Change</a:t>
            </a:r>
            <a:endParaRPr lang="en-US" sz="2300" b="1" dirty="0">
              <a:solidFill>
                <a:schemeClr val="accent2"/>
              </a:solidFill>
            </a:endParaRPr>
          </a:p>
        </p:txBody>
      </p:sp>
      <p:sp>
        <p:nvSpPr>
          <p:cNvPr id="9" name="TextBox 8">
            <a:extLst>
              <a:ext uri="{FF2B5EF4-FFF2-40B4-BE49-F238E27FC236}">
                <a16:creationId xmlns:a16="http://schemas.microsoft.com/office/drawing/2014/main" id="{5CD5BE5C-2F98-A374-3F2E-D60DE8459925}"/>
              </a:ext>
            </a:extLst>
          </p:cNvPr>
          <p:cNvSpPr txBox="1"/>
          <p:nvPr/>
        </p:nvSpPr>
        <p:spPr>
          <a:xfrm>
            <a:off x="2332892" y="2117827"/>
            <a:ext cx="9186835" cy="492443"/>
          </a:xfrm>
          <a:prstGeom prst="rect">
            <a:avLst/>
          </a:prstGeom>
          <a:noFill/>
        </p:spPr>
        <p:txBody>
          <a:bodyPr wrap="square">
            <a:spAutoFit/>
          </a:bodyPr>
          <a:lstStyle/>
          <a:p>
            <a:r>
              <a:rPr lang="en-US" sz="2600" dirty="0">
                <a:solidFill>
                  <a:schemeClr val="bg1"/>
                </a:solidFill>
                <a:latin typeface="Gotham Book" panose="02000603040000020004" pitchFamily="2" charset="77"/>
              </a:rPr>
              <a:t>Absorption Rate         3.27                2.38            37.39</a:t>
            </a:r>
            <a:endParaRPr lang="en-US" sz="2600" dirty="0"/>
          </a:p>
        </p:txBody>
      </p:sp>
      <p:sp>
        <p:nvSpPr>
          <p:cNvPr id="10" name="TextBox 9">
            <a:extLst>
              <a:ext uri="{FF2B5EF4-FFF2-40B4-BE49-F238E27FC236}">
                <a16:creationId xmlns:a16="http://schemas.microsoft.com/office/drawing/2014/main" id="{57F94CF8-93B8-F4DC-1F98-2F8160081C69}"/>
              </a:ext>
            </a:extLst>
          </p:cNvPr>
          <p:cNvSpPr txBox="1"/>
          <p:nvPr/>
        </p:nvSpPr>
        <p:spPr>
          <a:xfrm>
            <a:off x="2332891" y="2775331"/>
            <a:ext cx="9186835" cy="492443"/>
          </a:xfrm>
          <a:prstGeom prst="rect">
            <a:avLst/>
          </a:prstGeom>
          <a:noFill/>
        </p:spPr>
        <p:txBody>
          <a:bodyPr wrap="square">
            <a:spAutoFit/>
          </a:bodyPr>
          <a:lstStyle/>
          <a:p>
            <a:r>
              <a:rPr lang="en-US" sz="2600" dirty="0">
                <a:solidFill>
                  <a:schemeClr val="bg1"/>
                </a:solidFill>
                <a:latin typeface="Gotham Book" panose="02000603040000020004" pitchFamily="2" charset="77"/>
              </a:rPr>
              <a:t>Avg. List Price.       $569,771         $531,619          7.18</a:t>
            </a:r>
            <a:endParaRPr lang="en-US" sz="2600" dirty="0"/>
          </a:p>
        </p:txBody>
      </p:sp>
      <p:sp>
        <p:nvSpPr>
          <p:cNvPr id="11" name="TextBox 10">
            <a:extLst>
              <a:ext uri="{FF2B5EF4-FFF2-40B4-BE49-F238E27FC236}">
                <a16:creationId xmlns:a16="http://schemas.microsoft.com/office/drawing/2014/main" id="{0A92CD02-A313-0505-A9BD-CD132F1539A6}"/>
              </a:ext>
            </a:extLst>
          </p:cNvPr>
          <p:cNvSpPr txBox="1"/>
          <p:nvPr/>
        </p:nvSpPr>
        <p:spPr>
          <a:xfrm>
            <a:off x="2340556" y="3376682"/>
            <a:ext cx="9186835" cy="492443"/>
          </a:xfrm>
          <a:prstGeom prst="rect">
            <a:avLst/>
          </a:prstGeom>
          <a:noFill/>
        </p:spPr>
        <p:txBody>
          <a:bodyPr wrap="square">
            <a:spAutoFit/>
          </a:bodyPr>
          <a:lstStyle/>
          <a:p>
            <a:r>
              <a:rPr lang="en-US" sz="2600" dirty="0">
                <a:solidFill>
                  <a:schemeClr val="bg1"/>
                </a:solidFill>
                <a:latin typeface="Gotham Book" panose="02000603040000020004" pitchFamily="2" charset="77"/>
              </a:rPr>
              <a:t>Avg. DOM                    67                   54             24.07</a:t>
            </a:r>
            <a:endParaRPr lang="en-US" sz="2600" dirty="0"/>
          </a:p>
        </p:txBody>
      </p:sp>
      <p:cxnSp>
        <p:nvCxnSpPr>
          <p:cNvPr id="13" name="Straight Connector 12">
            <a:extLst>
              <a:ext uri="{FF2B5EF4-FFF2-40B4-BE49-F238E27FC236}">
                <a16:creationId xmlns:a16="http://schemas.microsoft.com/office/drawing/2014/main" id="{EC53D51B-A2D3-53C0-5DDE-E0786986E6FE}"/>
              </a:ext>
            </a:extLst>
          </p:cNvPr>
          <p:cNvCxnSpPr/>
          <p:nvPr/>
        </p:nvCxnSpPr>
        <p:spPr>
          <a:xfrm>
            <a:off x="7467601" y="1511483"/>
            <a:ext cx="0" cy="24665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333738C-D4BF-B0CF-E6E9-061A085B749F}"/>
              </a:ext>
            </a:extLst>
          </p:cNvPr>
          <p:cNvCxnSpPr/>
          <p:nvPr/>
        </p:nvCxnSpPr>
        <p:spPr>
          <a:xfrm>
            <a:off x="9636370" y="1511483"/>
            <a:ext cx="0" cy="246655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236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E57E0D6-469E-B0DD-C28A-4D20C35277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1FFFC7-8219-F549-8258-F7CFFFC83B9A}"/>
              </a:ext>
            </a:extLst>
          </p:cNvPr>
          <p:cNvSpPr/>
          <p:nvPr/>
        </p:nvSpPr>
        <p:spPr>
          <a:xfrm>
            <a:off x="1931195" y="1651590"/>
            <a:ext cx="10443210" cy="3554819"/>
          </a:xfrm>
          <a:prstGeom prst="rect">
            <a:avLst/>
          </a:prstGeom>
        </p:spPr>
        <p:txBody>
          <a:bodyPr wrap="square">
            <a:spAutoFit/>
          </a:bodyPr>
          <a:lstStyle/>
          <a:p>
            <a:pPr algn="ctr"/>
            <a:r>
              <a:rPr lang="en-US" sz="4500" b="1" dirty="0">
                <a:solidFill>
                  <a:schemeClr val="accent2"/>
                </a:solidFill>
                <a:latin typeface="Gotham Medium" panose="02000604030000020004" pitchFamily="2" charset="0"/>
                <a:cs typeface="Arial" panose="020B0604020202020204" pitchFamily="34" charset="0"/>
              </a:rPr>
              <a:t>10 FACTORS</a:t>
            </a:r>
          </a:p>
          <a:p>
            <a:pPr algn="ctr"/>
            <a:r>
              <a:rPr lang="en-US" sz="4500" b="1" dirty="0">
                <a:solidFill>
                  <a:schemeClr val="accent2"/>
                </a:solidFill>
                <a:effectLst/>
                <a:latin typeface="Gotham Medium" panose="02000604030000020004" pitchFamily="2" charset="0"/>
                <a:ea typeface="Times New Roman" panose="02020603050405020304" pitchFamily="18" charset="0"/>
                <a:cs typeface="Arial" panose="020B0604020202020204" pitchFamily="34" charset="0"/>
              </a:rPr>
              <a:t>Driving </a:t>
            </a:r>
          </a:p>
          <a:p>
            <a:pPr algn="ctr"/>
            <a:r>
              <a:rPr lang="en-US" sz="4500" b="1" dirty="0">
                <a:solidFill>
                  <a:schemeClr val="accent2"/>
                </a:solidFill>
                <a:latin typeface="Gotham Medium" panose="02000604030000020004" pitchFamily="2" charset="0"/>
                <a:ea typeface="Times New Roman" panose="02020603050405020304" pitchFamily="18" charset="0"/>
                <a:cs typeface="Arial" panose="020B0604020202020204" pitchFamily="34" charset="0"/>
              </a:rPr>
              <a:t>Home Sales</a:t>
            </a:r>
          </a:p>
          <a:p>
            <a:pPr algn="ctr"/>
            <a:r>
              <a:rPr lang="en-US" sz="4500" b="1" dirty="0">
                <a:solidFill>
                  <a:schemeClr val="accent2"/>
                </a:solidFill>
                <a:effectLst/>
                <a:latin typeface="Gotham Medium" panose="02000604030000020004" pitchFamily="2" charset="0"/>
                <a:ea typeface="Times New Roman" panose="02020603050405020304" pitchFamily="18" charset="0"/>
                <a:cs typeface="Arial" panose="020B0604020202020204" pitchFamily="34" charset="0"/>
              </a:rPr>
              <a:t>GROWTH</a:t>
            </a:r>
          </a:p>
          <a:p>
            <a:pPr algn="ctr"/>
            <a:r>
              <a:rPr lang="en-US" sz="4500" b="1" dirty="0">
                <a:solidFill>
                  <a:srgbClr val="F2F1EC"/>
                </a:solidFill>
                <a:latin typeface="Gotham Medium" panose="02000604030000020004" pitchFamily="2" charset="0"/>
                <a:ea typeface="Times New Roman" panose="02020603050405020304" pitchFamily="18" charset="0"/>
                <a:cs typeface="Arial" panose="020B0604020202020204" pitchFamily="34" charset="0"/>
              </a:rPr>
              <a:t>2025+</a:t>
            </a:r>
            <a:endParaRPr lang="en-US" sz="4500" dirty="0">
              <a:solidFill>
                <a:srgbClr val="F2F1EC"/>
              </a:solidFill>
              <a:effectLst/>
              <a:latin typeface="Gotham Book" panose="02000603040000020004" pitchFamily="2"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2427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F0CEB92-0521-C8D2-A280-5C1FAE1FDE9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5D511ED-A424-D444-0C01-FCF783EAF411}"/>
              </a:ext>
            </a:extLst>
          </p:cNvPr>
          <p:cNvSpPr/>
          <p:nvPr/>
        </p:nvSpPr>
        <p:spPr>
          <a:xfrm>
            <a:off x="2709495" y="613737"/>
            <a:ext cx="8768863" cy="4785926"/>
          </a:xfrm>
          <a:prstGeom prst="rect">
            <a:avLst/>
          </a:prstGeom>
        </p:spPr>
        <p:txBody>
          <a:bodyPr wrap="square">
            <a:spAutoFit/>
          </a:bodyPr>
          <a:lstStyle/>
          <a:p>
            <a:r>
              <a:rPr lang="en-US" sz="2800" dirty="0">
                <a:solidFill>
                  <a:schemeClr val="accent2"/>
                </a:solidFill>
                <a:latin typeface="Gotham Book" panose="02000603040000020004" pitchFamily="2" charset="77"/>
              </a:rPr>
              <a:t>Factors Driving Home Sales Growth (2025+)</a:t>
            </a:r>
          </a:p>
          <a:p>
            <a:endParaRPr lang="en-US" sz="2800" dirty="0">
              <a:solidFill>
                <a:schemeClr val="accent2"/>
              </a:solidFill>
              <a:latin typeface="Gotham Book" panose="02000603040000020004" pitchFamily="2" charset="77"/>
            </a:endParaRPr>
          </a:p>
          <a:p>
            <a:r>
              <a:rPr lang="en-US" sz="2800" dirty="0">
                <a:solidFill>
                  <a:schemeClr val="bg1"/>
                </a:solidFill>
                <a:latin typeface="Gotham Book" panose="02000603040000020004" pitchFamily="2" charset="77"/>
              </a:rPr>
              <a:t>1.  Declining Mortgage Rates</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Rates are expected to decline gradually</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Increased buyer sentiment</a:t>
            </a:r>
          </a:p>
          <a:p>
            <a:pPr marL="800100" lvl="1" indent="-342900">
              <a:buFont typeface="Arial" panose="020B0604020202020204" pitchFamily="34" charset="0"/>
              <a:buChar char="•"/>
            </a:pPr>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2.  Increased Housing Supply</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More new home construction</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Zoning changes and government incentives boost development.</a:t>
            </a:r>
          </a:p>
          <a:p>
            <a:pPr marL="800100" lvl="1" indent="-342900">
              <a:buFont typeface="Arial" panose="020B0604020202020204" pitchFamily="34" charset="0"/>
              <a:buChar char="•"/>
            </a:pPr>
            <a:endParaRPr lang="en-US" sz="2500" dirty="0">
              <a:solidFill>
                <a:schemeClr val="bg1"/>
              </a:solidFill>
              <a:latin typeface="Gotham Book" panose="02000603040000020004" pitchFamily="2" charset="77"/>
            </a:endParaRPr>
          </a:p>
        </p:txBody>
      </p:sp>
    </p:spTree>
    <p:extLst>
      <p:ext uri="{BB962C8B-B14F-4D97-AF65-F5344CB8AC3E}">
        <p14:creationId xmlns:p14="http://schemas.microsoft.com/office/powerpoint/2010/main" val="253109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 calcmode="lin" valueType="num">
                                      <p:cBhvr additive="base">
                                        <p:cTn id="2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66674C9-F992-DEBA-3E3D-ACDE60936D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997084D-C4F0-9F9D-C570-2B8928D8151E}"/>
              </a:ext>
            </a:extLst>
          </p:cNvPr>
          <p:cNvSpPr/>
          <p:nvPr/>
        </p:nvSpPr>
        <p:spPr>
          <a:xfrm>
            <a:off x="2690446" y="575488"/>
            <a:ext cx="8335108" cy="6555641"/>
          </a:xfrm>
          <a:prstGeom prst="rect">
            <a:avLst/>
          </a:prstGeom>
        </p:spPr>
        <p:txBody>
          <a:bodyPr wrap="square">
            <a:spAutoFit/>
          </a:bodyPr>
          <a:lstStyle/>
          <a:p>
            <a:r>
              <a:rPr lang="en-US" sz="2800" dirty="0">
                <a:solidFill>
                  <a:schemeClr val="accent2"/>
                </a:solidFill>
                <a:latin typeface="Gotham Book" panose="02000603040000020004" pitchFamily="2" charset="77"/>
              </a:rPr>
              <a:t>Factors Driving Home Sales Growth (2025+)</a:t>
            </a:r>
          </a:p>
          <a:p>
            <a:endParaRPr lang="en-US" sz="2800" dirty="0">
              <a:solidFill>
                <a:schemeClr val="accent2"/>
              </a:solidFill>
              <a:latin typeface="Gotham Book" panose="02000603040000020004" pitchFamily="2" charset="77"/>
            </a:endParaRPr>
          </a:p>
          <a:p>
            <a:r>
              <a:rPr lang="en-US" sz="2800" dirty="0">
                <a:solidFill>
                  <a:schemeClr val="bg1"/>
                </a:solidFill>
                <a:latin typeface="Gotham Book" panose="02000603040000020004" pitchFamily="2" charset="77"/>
              </a:rPr>
              <a:t>3.  Easing of the Lock-In Effect</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Stabilizing rates make homeowners more willing to sell.</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Life changes (job relocations, family needs) forces moves </a:t>
            </a:r>
          </a:p>
          <a:p>
            <a:pPr marL="800100" lvl="1" indent="-342900">
              <a:buFont typeface="Arial" panose="020B0604020202020204" pitchFamily="34" charset="0"/>
              <a:buChar char="•"/>
            </a:pPr>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4.  Shift to More Affordable Markets</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Migration to lower-cost areas like Antelope Valley, Rosamond, Cal City, etc.</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Remote work sustains demand for suburban and secondary markets.</a:t>
            </a:r>
          </a:p>
          <a:p>
            <a:pPr marL="800100" lvl="1" indent="-342900">
              <a:buFont typeface="Arial" panose="020B0604020202020204" pitchFamily="34" charset="0"/>
              <a:buChar char="•"/>
            </a:pPr>
            <a:endParaRPr lang="en-US" sz="2800" dirty="0">
              <a:solidFill>
                <a:schemeClr val="bg1"/>
              </a:solidFill>
              <a:latin typeface="Gotham Book" panose="02000603040000020004" pitchFamily="2" charset="77"/>
            </a:endParaRPr>
          </a:p>
          <a:p>
            <a:pPr marL="800100" lvl="1" indent="-342900">
              <a:buFont typeface="Arial" panose="020B0604020202020204" pitchFamily="34" charset="0"/>
              <a:buChar char="•"/>
            </a:pPr>
            <a:endParaRPr lang="en-US" sz="2800" dirty="0">
              <a:solidFill>
                <a:schemeClr val="bg1"/>
              </a:solidFill>
              <a:latin typeface="Gotham Book" panose="02000603040000020004" pitchFamily="2" charset="77"/>
            </a:endParaRPr>
          </a:p>
        </p:txBody>
      </p:sp>
    </p:spTree>
    <p:extLst>
      <p:ext uri="{BB962C8B-B14F-4D97-AF65-F5344CB8AC3E}">
        <p14:creationId xmlns:p14="http://schemas.microsoft.com/office/powerpoint/2010/main" val="28884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 calcmode="lin" valueType="num">
                                      <p:cBhvr additive="base">
                                        <p:cTn id="2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5E67581-261C-528D-CFA5-F9420E86EB5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9FC2271-C862-9208-7A48-4FED927750D0}"/>
              </a:ext>
            </a:extLst>
          </p:cNvPr>
          <p:cNvSpPr/>
          <p:nvPr/>
        </p:nvSpPr>
        <p:spPr>
          <a:xfrm>
            <a:off x="2674915" y="603480"/>
            <a:ext cx="8469336" cy="4832092"/>
          </a:xfrm>
          <a:prstGeom prst="rect">
            <a:avLst/>
          </a:prstGeom>
        </p:spPr>
        <p:txBody>
          <a:bodyPr wrap="square">
            <a:spAutoFit/>
          </a:bodyPr>
          <a:lstStyle/>
          <a:p>
            <a:r>
              <a:rPr lang="en-US" sz="2800" dirty="0">
                <a:solidFill>
                  <a:schemeClr val="accent2"/>
                </a:solidFill>
                <a:latin typeface="Gotham Book" panose="02000603040000020004" pitchFamily="2" charset="77"/>
              </a:rPr>
              <a:t>Factors Driving Home Sales Growth (2025+)</a:t>
            </a:r>
          </a:p>
          <a:p>
            <a:endParaRPr lang="en-US" sz="2800" dirty="0">
              <a:solidFill>
                <a:schemeClr val="accent2"/>
              </a:solidFill>
              <a:latin typeface="Gotham Book" panose="02000603040000020004" pitchFamily="2" charset="77"/>
            </a:endParaRPr>
          </a:p>
          <a:p>
            <a:r>
              <a:rPr lang="en-US" sz="2800" dirty="0">
                <a:solidFill>
                  <a:schemeClr val="bg1"/>
                </a:solidFill>
                <a:latin typeface="Gotham Book" panose="02000603040000020004" pitchFamily="2" charset="77"/>
              </a:rPr>
              <a:t>5. Wage Growth &amp; Job Market Strength</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Higher wages</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Increased affordability index</a:t>
            </a:r>
          </a:p>
          <a:p>
            <a:pPr marL="800100" lvl="1" indent="-342900">
              <a:buFont typeface="Arial" panose="020B0604020202020204" pitchFamily="34" charset="0"/>
              <a:buChar char="•"/>
            </a:pPr>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6.  Government &amp; Policy Support</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Tax credits</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First-time buyer programs.</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Reduce restrictions or rezoning for housing</a:t>
            </a:r>
          </a:p>
        </p:txBody>
      </p:sp>
    </p:spTree>
    <p:extLst>
      <p:ext uri="{BB962C8B-B14F-4D97-AF65-F5344CB8AC3E}">
        <p14:creationId xmlns:p14="http://schemas.microsoft.com/office/powerpoint/2010/main" val="139357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 calcmode="lin" valueType="num">
                                      <p:cBhvr additive="base">
                                        <p:cTn id="2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 calcmode="lin" valueType="num">
                                      <p:cBhvr additive="base">
                                        <p:cTn id="3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1FCC470-84C8-B5CC-6E67-BEC148A3FD7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5BE869E-756B-09B5-38D1-F142DC997C3B}"/>
              </a:ext>
            </a:extLst>
          </p:cNvPr>
          <p:cNvSpPr/>
          <p:nvPr/>
        </p:nvSpPr>
        <p:spPr>
          <a:xfrm>
            <a:off x="2721665" y="390935"/>
            <a:ext cx="8953500" cy="6986528"/>
          </a:xfrm>
          <a:prstGeom prst="rect">
            <a:avLst/>
          </a:prstGeom>
        </p:spPr>
        <p:txBody>
          <a:bodyPr wrap="square">
            <a:spAutoFit/>
          </a:bodyPr>
          <a:lstStyle/>
          <a:p>
            <a:r>
              <a:rPr lang="en-US" sz="2800" dirty="0">
                <a:solidFill>
                  <a:schemeClr val="accent2"/>
                </a:solidFill>
                <a:latin typeface="Gotham Book" panose="02000603040000020004" pitchFamily="2" charset="77"/>
              </a:rPr>
              <a:t>Factors Driving Home Sales Growth (2025+)</a:t>
            </a:r>
          </a:p>
          <a:p>
            <a:endParaRPr lang="en-US" sz="2800" dirty="0">
              <a:solidFill>
                <a:schemeClr val="accent2"/>
              </a:solidFill>
              <a:latin typeface="Gotham Book" panose="02000603040000020004" pitchFamily="2" charset="77"/>
            </a:endParaRPr>
          </a:p>
          <a:p>
            <a:r>
              <a:rPr lang="en-US" sz="2800" dirty="0">
                <a:solidFill>
                  <a:schemeClr val="bg1"/>
                </a:solidFill>
                <a:latin typeface="Gotham Book" panose="02000603040000020004" pitchFamily="2" charset="77"/>
              </a:rPr>
              <a:t>7.  Improving Consumer Confidence</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Stable inflation and economic conditions boost buyer confidence.</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A positive market outlook encourages more transactions.</a:t>
            </a:r>
          </a:p>
          <a:p>
            <a:pPr marL="800100" lvl="1" indent="-342900">
              <a:buFont typeface="Arial" panose="020B0604020202020204" pitchFamily="34" charset="0"/>
              <a:buChar char="•"/>
            </a:pPr>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8.  Growing Infrastructure &amp; Development (AV Focus)</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Increased investments in transportation, retail, and public services.</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New roads, schools, and amenities make the region more attractive.</a:t>
            </a:r>
          </a:p>
          <a:p>
            <a:pPr marL="800100" lvl="1" indent="-342900">
              <a:buFont typeface="Arial" panose="020B0604020202020204" pitchFamily="34" charset="0"/>
              <a:buChar char="•"/>
            </a:pPr>
            <a:endParaRPr lang="en-US" sz="2800" dirty="0">
              <a:solidFill>
                <a:schemeClr val="bg1"/>
              </a:solidFill>
              <a:latin typeface="Gotham Book" panose="02000603040000020004" pitchFamily="2" charset="77"/>
            </a:endParaRPr>
          </a:p>
          <a:p>
            <a:pPr marL="0" marR="0" algn="ctr">
              <a:spcBef>
                <a:spcPts val="0"/>
              </a:spcBef>
              <a:spcAft>
                <a:spcPts val="0"/>
              </a:spcAft>
            </a:pPr>
            <a:endParaRPr lang="en-US" sz="2800" dirty="0">
              <a:solidFill>
                <a:schemeClr val="bg1"/>
              </a:solidFill>
              <a:effectLst/>
              <a:latin typeface="Gotham Book" panose="02000603040000020004" pitchFamily="2" charset="77"/>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81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 calcmode="lin" valueType="num">
                                      <p:cBhvr additive="base">
                                        <p:cTn id="2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0D686B-9570-1C70-C2F0-80F494A2BD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F168AB2-16BB-FF4B-D39A-5D630A7F2940}"/>
              </a:ext>
            </a:extLst>
          </p:cNvPr>
          <p:cNvSpPr/>
          <p:nvPr/>
        </p:nvSpPr>
        <p:spPr>
          <a:xfrm>
            <a:off x="2781300" y="708987"/>
            <a:ext cx="8953500" cy="4770537"/>
          </a:xfrm>
          <a:prstGeom prst="rect">
            <a:avLst/>
          </a:prstGeom>
        </p:spPr>
        <p:txBody>
          <a:bodyPr wrap="square">
            <a:spAutoFit/>
          </a:bodyPr>
          <a:lstStyle/>
          <a:p>
            <a:r>
              <a:rPr lang="en-US" sz="2800" dirty="0">
                <a:solidFill>
                  <a:schemeClr val="accent2"/>
                </a:solidFill>
                <a:latin typeface="Gotham Book" panose="02000603040000020004" pitchFamily="2" charset="77"/>
              </a:rPr>
              <a:t>Factors Driving Home Sales Growth (2025+)</a:t>
            </a:r>
          </a:p>
          <a:p>
            <a:endParaRPr lang="en-US" sz="2800" dirty="0">
              <a:solidFill>
                <a:schemeClr val="accent2"/>
              </a:solidFill>
              <a:latin typeface="Gotham Book" panose="02000603040000020004" pitchFamily="2" charset="77"/>
            </a:endParaRPr>
          </a:p>
          <a:p>
            <a:pPr marL="457200" indent="-457200">
              <a:buAutoNum type="arabicPeriod" startAt="9"/>
            </a:pPr>
            <a:r>
              <a:rPr lang="en-US" sz="2800" dirty="0">
                <a:solidFill>
                  <a:schemeClr val="bg1"/>
                </a:solidFill>
                <a:latin typeface="Gotham Book" panose="02000603040000020004" pitchFamily="2" charset="77"/>
              </a:rPr>
              <a:t>Expanding Jobs in Aerospace &amp; Logistic</a:t>
            </a:r>
          </a:p>
          <a:p>
            <a:r>
              <a:rPr lang="en-US" sz="2800" dirty="0">
                <a:solidFill>
                  <a:schemeClr val="bg1"/>
                </a:solidFill>
                <a:latin typeface="Gotham Book" panose="02000603040000020004" pitchFamily="2" charset="77"/>
              </a:rPr>
              <a:t>     (AV Focus)</a:t>
            </a:r>
          </a:p>
          <a:p>
            <a:pPr lvl="1">
              <a:buFont typeface="Arial" panose="020B0604020202020204" pitchFamily="34" charset="0"/>
              <a:buChar char="•"/>
            </a:pPr>
            <a:r>
              <a:rPr lang="en-US" sz="2800" dirty="0">
                <a:solidFill>
                  <a:schemeClr val="bg1"/>
                </a:solidFill>
                <a:latin typeface="Gotham Book" panose="02000603040000020004" pitchFamily="2" charset="77"/>
              </a:rPr>
              <a:t>  Major employers like Lockheed Martin, Northrop Grumman, and NASA drive economic growth.</a:t>
            </a:r>
          </a:p>
          <a:p>
            <a:pPr lvl="1">
              <a:buFont typeface="Arial" panose="020B0604020202020204" pitchFamily="34" charset="0"/>
              <a:buChar char="•"/>
            </a:pPr>
            <a:r>
              <a:rPr lang="en-US" sz="2800" dirty="0">
                <a:solidFill>
                  <a:schemeClr val="bg1"/>
                </a:solidFill>
                <a:latin typeface="Gotham Book" panose="02000603040000020004" pitchFamily="2" charset="77"/>
              </a:rPr>
              <a:t>  Growth in distribution centers and logistics hubs creates stable employment.</a:t>
            </a:r>
          </a:p>
          <a:p>
            <a:pPr marL="800100" lvl="1" indent="-342900">
              <a:buFont typeface="Arial" panose="020B0604020202020204" pitchFamily="34" charset="0"/>
              <a:buChar char="•"/>
            </a:pPr>
            <a:endParaRPr lang="en-US" sz="2500" dirty="0">
              <a:solidFill>
                <a:schemeClr val="bg1"/>
              </a:solidFill>
              <a:latin typeface="Gotham Book" panose="02000603040000020004" pitchFamily="2" charset="77"/>
            </a:endParaRPr>
          </a:p>
          <a:p>
            <a:pPr marL="0" marR="0" algn="ctr">
              <a:spcBef>
                <a:spcPts val="0"/>
              </a:spcBef>
              <a:spcAft>
                <a:spcPts val="0"/>
              </a:spcAft>
            </a:pPr>
            <a:endParaRPr lang="en-US" sz="2700" dirty="0">
              <a:solidFill>
                <a:schemeClr val="bg1"/>
              </a:solidFill>
              <a:effectLst/>
              <a:latin typeface="Gotham Book" panose="02000603040000020004" pitchFamily="2" charset="77"/>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35092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59A04B9-8B47-8CDF-B913-EE7ED50A39E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5448F8D-AAAC-E837-1060-298D4E8AE56C}"/>
              </a:ext>
            </a:extLst>
          </p:cNvPr>
          <p:cNvSpPr/>
          <p:nvPr/>
        </p:nvSpPr>
        <p:spPr>
          <a:xfrm>
            <a:off x="2667000" y="451397"/>
            <a:ext cx="8286750" cy="6924973"/>
          </a:xfrm>
          <a:prstGeom prst="rect">
            <a:avLst/>
          </a:prstGeom>
        </p:spPr>
        <p:txBody>
          <a:bodyPr wrap="square">
            <a:spAutoFit/>
          </a:bodyPr>
          <a:lstStyle/>
          <a:p>
            <a:r>
              <a:rPr lang="en-US" sz="2800" dirty="0">
                <a:solidFill>
                  <a:schemeClr val="accent2"/>
                </a:solidFill>
                <a:latin typeface="Gotham Book" panose="02000603040000020004" pitchFamily="2" charset="77"/>
              </a:rPr>
              <a:t>Top 10 Factors Driving Home Sales Growth (2025+)</a:t>
            </a:r>
          </a:p>
          <a:p>
            <a:endParaRPr lang="en-US" sz="2800" dirty="0">
              <a:solidFill>
                <a:schemeClr val="accent2"/>
              </a:solidFill>
              <a:latin typeface="Gotham Book" panose="02000603040000020004" pitchFamily="2" charset="77"/>
            </a:endParaRPr>
          </a:p>
          <a:p>
            <a:r>
              <a:rPr lang="en-US" sz="2800" dirty="0">
                <a:solidFill>
                  <a:schemeClr val="bg1"/>
                </a:solidFill>
                <a:latin typeface="Gotham Book" panose="02000603040000020004" pitchFamily="2" charset="77"/>
              </a:rPr>
              <a:t>10.  Generational Wealth Transfer &amp; Buyer Demand</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The Silver Tsunami will lead to Baby Boomers downsizing or passing properties to heirs.</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Trillions in inherited wealth will help Millennials &amp; Gen Z afford homeownership.</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These generations are entering their peak homebuying years, fueling demand.</a:t>
            </a:r>
          </a:p>
          <a:p>
            <a:pPr marL="800100" lvl="1" indent="-342900">
              <a:buFont typeface="Arial" panose="020B0604020202020204" pitchFamily="34" charset="0"/>
              <a:buChar char="•"/>
            </a:pPr>
            <a:r>
              <a:rPr lang="en-US" sz="2800" dirty="0">
                <a:solidFill>
                  <a:schemeClr val="bg1"/>
                </a:solidFill>
                <a:latin typeface="Gotham Book" panose="02000603040000020004" pitchFamily="2" charset="77"/>
              </a:rPr>
              <a:t>84.4 trillion dollars</a:t>
            </a:r>
          </a:p>
          <a:p>
            <a:endParaRPr lang="en-US" sz="2500" dirty="0">
              <a:solidFill>
                <a:schemeClr val="bg1"/>
              </a:solidFill>
              <a:latin typeface="Gotham Book" panose="02000603040000020004" pitchFamily="2" charset="77"/>
            </a:endParaRPr>
          </a:p>
          <a:p>
            <a:pPr marL="0" marR="0" algn="ctr">
              <a:spcBef>
                <a:spcPts val="0"/>
              </a:spcBef>
              <a:spcAft>
                <a:spcPts val="0"/>
              </a:spcAft>
            </a:pPr>
            <a:endParaRPr lang="en-US" sz="2700" dirty="0">
              <a:solidFill>
                <a:schemeClr val="bg1"/>
              </a:solidFill>
              <a:effectLst/>
              <a:latin typeface="Gotham Book" panose="02000603040000020004" pitchFamily="2" charset="77"/>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29507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90AFB45-1DD2-AB5F-C264-D94C32192ED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3C024A3-0E10-EE35-93DE-E2CE56C1EBE2}"/>
              </a:ext>
            </a:extLst>
          </p:cNvPr>
          <p:cNvSpPr/>
          <p:nvPr/>
        </p:nvSpPr>
        <p:spPr>
          <a:xfrm>
            <a:off x="1748790" y="1997839"/>
            <a:ext cx="10443210" cy="2862322"/>
          </a:xfrm>
          <a:prstGeom prst="rect">
            <a:avLst/>
          </a:prstGeom>
        </p:spPr>
        <p:txBody>
          <a:bodyPr wrap="square">
            <a:spAutoFit/>
          </a:bodyPr>
          <a:lstStyle/>
          <a:p>
            <a:pPr algn="ctr"/>
            <a:r>
              <a:rPr lang="en-US" sz="4500" b="1" dirty="0">
                <a:solidFill>
                  <a:schemeClr val="accent2"/>
                </a:solidFill>
                <a:latin typeface="Gotham Medium" panose="02000604030000020004" pitchFamily="2" charset="0"/>
                <a:cs typeface="Arial" panose="020B0604020202020204" pitchFamily="34" charset="0"/>
              </a:rPr>
              <a:t>Key Observations </a:t>
            </a:r>
          </a:p>
          <a:p>
            <a:pPr algn="ctr"/>
            <a:r>
              <a:rPr lang="en-US" sz="4500" b="1" dirty="0">
                <a:solidFill>
                  <a:schemeClr val="accent2"/>
                </a:solidFill>
                <a:latin typeface="Gotham Medium" panose="02000604030000020004" pitchFamily="2" charset="0"/>
                <a:cs typeface="Arial" panose="020B0604020202020204" pitchFamily="34" charset="0"/>
              </a:rPr>
              <a:t>in </a:t>
            </a:r>
          </a:p>
          <a:p>
            <a:pPr algn="ctr"/>
            <a:r>
              <a:rPr lang="en-US" sz="4500" b="1" dirty="0">
                <a:solidFill>
                  <a:schemeClr val="accent2"/>
                </a:solidFill>
                <a:latin typeface="Gotham Medium" panose="02000604030000020004" pitchFamily="2" charset="0"/>
                <a:cs typeface="Arial" panose="020B0604020202020204" pitchFamily="34" charset="0"/>
              </a:rPr>
              <a:t>Real Estate</a:t>
            </a:r>
          </a:p>
          <a:p>
            <a:pPr algn="ctr"/>
            <a:r>
              <a:rPr lang="en-US" sz="4500" b="1" dirty="0">
                <a:solidFill>
                  <a:srgbClr val="F2F1EC"/>
                </a:solidFill>
                <a:latin typeface="Gotham Medium" panose="02000604030000020004" pitchFamily="2" charset="0"/>
                <a:ea typeface="Times New Roman" panose="02020603050405020304" pitchFamily="18" charset="0"/>
                <a:cs typeface="Arial" panose="020B0604020202020204" pitchFamily="34" charset="0"/>
              </a:rPr>
              <a:t>TODAY.</a:t>
            </a:r>
            <a:endParaRPr lang="en-US" sz="4500" dirty="0">
              <a:solidFill>
                <a:srgbClr val="F2F1EC"/>
              </a:solidFill>
              <a:effectLst/>
              <a:latin typeface="Gotham Book" panose="02000603040000020004" pitchFamily="2"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4924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5E5BAA3-CC47-406E-D381-AC1C6D69817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C1648EE-D623-4069-8D9E-6F9960065071}"/>
              </a:ext>
            </a:extLst>
          </p:cNvPr>
          <p:cNvSpPr/>
          <p:nvPr/>
        </p:nvSpPr>
        <p:spPr>
          <a:xfrm>
            <a:off x="2534479" y="585576"/>
            <a:ext cx="8801100" cy="8032968"/>
          </a:xfrm>
          <a:prstGeom prst="rect">
            <a:avLst/>
          </a:prstGeom>
        </p:spPr>
        <p:txBody>
          <a:bodyPr wrap="square">
            <a:spAutoFit/>
          </a:bodyPr>
          <a:lstStyle/>
          <a:p>
            <a:r>
              <a:rPr lang="en-US" sz="2800" b="1" dirty="0">
                <a:solidFill>
                  <a:schemeClr val="accent2"/>
                </a:solidFill>
                <a:latin typeface="Gotham Medium" panose="02000604030000020004" pitchFamily="2" charset="0"/>
                <a:cs typeface="Arial" panose="020B0604020202020204" pitchFamily="34" charset="0"/>
              </a:rPr>
              <a:t>Key Observations in the Real Estate Sector</a:t>
            </a:r>
          </a:p>
          <a:p>
            <a:endParaRPr lang="en-US" sz="2800" dirty="0">
              <a:solidFill>
                <a:schemeClr val="bg1"/>
              </a:solidFill>
              <a:latin typeface="Gotham Book" panose="02000603040000020004" pitchFamily="2" charset="77"/>
              <a:cs typeface="Arial" panose="020B0604020202020204" pitchFamily="34" charset="0"/>
            </a:endParaRPr>
          </a:p>
          <a:p>
            <a:pPr lvl="1"/>
            <a:r>
              <a:rPr lang="en-US" sz="2800" dirty="0">
                <a:solidFill>
                  <a:schemeClr val="bg1"/>
                </a:solidFill>
                <a:latin typeface="Gotham Book" panose="02000603040000020004" pitchFamily="2" charset="77"/>
              </a:rPr>
              <a:t>CA Median Home Price hovering around $900,000</a:t>
            </a:r>
          </a:p>
          <a:p>
            <a:pPr lvl="1"/>
            <a:r>
              <a:rPr lang="en-US" sz="2800" dirty="0">
                <a:solidFill>
                  <a:schemeClr val="bg1"/>
                </a:solidFill>
                <a:latin typeface="Gotham Book" panose="02000603040000020004" pitchFamily="2" charset="77"/>
              </a:rPr>
              <a:t>AV currently sits is at $550,000</a:t>
            </a:r>
          </a:p>
          <a:p>
            <a:pPr lvl="1"/>
            <a:endParaRPr lang="en-US" sz="2800" dirty="0">
              <a:solidFill>
                <a:schemeClr val="bg1"/>
              </a:solidFill>
              <a:latin typeface="Gotham Book" panose="02000603040000020004" pitchFamily="2" charset="77"/>
            </a:endParaRPr>
          </a:p>
          <a:p>
            <a:pPr lvl="1"/>
            <a:r>
              <a:rPr lang="en-US" sz="2800" dirty="0">
                <a:solidFill>
                  <a:schemeClr val="bg1"/>
                </a:solidFill>
                <a:effectLst/>
                <a:latin typeface="Gotham Book" panose="02000603040000020004" pitchFamily="2" charset="77"/>
                <a:ea typeface="Times New Roman" panose="02020603050405020304" pitchFamily="18" charset="0"/>
              </a:rPr>
              <a:t>Long-Term Growth: Home prices are expected to appreciate by 8.68% over the next five years, making it a prime market for investors seeking long-term returns.</a:t>
            </a:r>
          </a:p>
          <a:p>
            <a:pPr lvl="1"/>
            <a:endParaRPr lang="en-US" sz="2800" dirty="0">
              <a:solidFill>
                <a:schemeClr val="bg1"/>
              </a:solidFill>
              <a:latin typeface="Gotham Book" panose="02000603040000020004" pitchFamily="2" charset="77"/>
              <a:ea typeface="Times New Roman" panose="02020603050405020304" pitchFamily="18" charset="0"/>
            </a:endParaRPr>
          </a:p>
          <a:p>
            <a:pPr lvl="1"/>
            <a:r>
              <a:rPr lang="en-US" sz="2800" dirty="0">
                <a:solidFill>
                  <a:schemeClr val="bg1"/>
                </a:solidFill>
                <a:effectLst/>
                <a:latin typeface="Gotham Book" panose="02000603040000020004" pitchFamily="2" charset="77"/>
                <a:ea typeface="Times New Roman" panose="02020603050405020304" pitchFamily="18" charset="0"/>
              </a:rPr>
              <a:t>More investors are drawn to </a:t>
            </a:r>
            <a:r>
              <a:rPr lang="en-US" sz="2800" dirty="0">
                <a:solidFill>
                  <a:schemeClr val="bg1"/>
                </a:solidFill>
                <a:latin typeface="Gotham Book" panose="02000603040000020004" pitchFamily="2" charset="77"/>
                <a:ea typeface="Times New Roman" panose="02020603050405020304" pitchFamily="18" charset="0"/>
              </a:rPr>
              <a:t>Antelope Valley and </a:t>
            </a:r>
            <a:r>
              <a:rPr lang="en-US" sz="2800" dirty="0">
                <a:solidFill>
                  <a:schemeClr val="bg1"/>
                </a:solidFill>
                <a:effectLst/>
                <a:latin typeface="Gotham Book" panose="02000603040000020004" pitchFamily="2" charset="77"/>
                <a:ea typeface="Times New Roman" panose="02020603050405020304" pitchFamily="18" charset="0"/>
              </a:rPr>
              <a:t>Kern County due to its affordability</a:t>
            </a:r>
          </a:p>
          <a:p>
            <a:pPr lvl="1"/>
            <a:endParaRPr lang="en-US" sz="2500" dirty="0">
              <a:solidFill>
                <a:schemeClr val="bg1"/>
              </a:solidFill>
              <a:latin typeface="Gotham Book" panose="02000603040000020004" pitchFamily="2" charset="77"/>
            </a:endParaRPr>
          </a:p>
          <a:p>
            <a:pPr lvl="1"/>
            <a:endParaRPr lang="en-US" sz="2500" dirty="0">
              <a:solidFill>
                <a:schemeClr val="bg1"/>
              </a:solidFill>
              <a:latin typeface="Gotham Book" panose="02000603040000020004" pitchFamily="2" charset="77"/>
            </a:endParaRPr>
          </a:p>
          <a:p>
            <a:pPr marR="0" lvl="1">
              <a:buSzPts val="1000"/>
              <a:tabLst>
                <a:tab pos="914400" algn="l"/>
              </a:tabLst>
            </a:pPr>
            <a:endParaRPr lang="en-US" sz="2500" dirty="0">
              <a:solidFill>
                <a:schemeClr val="bg1"/>
              </a:solidFill>
              <a:effectLst/>
              <a:latin typeface="Gotham Book" panose="02000603040000020004" pitchFamily="2" charset="77"/>
              <a:ea typeface="Times New Roman" panose="02020603050405020304" pitchFamily="18" charset="0"/>
              <a:cs typeface="Times New Roman" panose="02020603050405020304" pitchFamily="18" charset="0"/>
            </a:endParaRPr>
          </a:p>
          <a:p>
            <a:pPr marR="0" lvl="1">
              <a:buSzPts val="1000"/>
              <a:tabLst>
                <a:tab pos="914400" algn="l"/>
              </a:tabLst>
            </a:pPr>
            <a:endParaRPr lang="en-US" sz="2500" dirty="0">
              <a:solidFill>
                <a:schemeClr val="bg1"/>
              </a:solidFill>
              <a:latin typeface="Gotham Book" panose="02000603040000020004" pitchFamily="2" charset="77"/>
              <a:ea typeface="Times New Roman" panose="02020603050405020304" pitchFamily="18" charset="0"/>
              <a:cs typeface="Times New Roman" panose="02020603050405020304" pitchFamily="18" charset="0"/>
            </a:endParaRPr>
          </a:p>
          <a:p>
            <a:pPr marR="0" lvl="1">
              <a:buSzPts val="1000"/>
              <a:tabLst>
                <a:tab pos="914400" algn="l"/>
              </a:tabLst>
            </a:pPr>
            <a:endParaRPr lang="en-US" sz="2500" dirty="0">
              <a:solidFill>
                <a:schemeClr val="bg1"/>
              </a:solidFill>
              <a:effectLst/>
              <a:latin typeface="Gotham Book" panose="02000603040000020004" pitchFamily="2" charset="77"/>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7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56822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FDE80A-6D4C-9A53-06B5-756AEEFA8B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016FA7-DFF4-E90D-B9E7-269F7DF0FFD2}"/>
              </a:ext>
            </a:extLst>
          </p:cNvPr>
          <p:cNvSpPr/>
          <p:nvPr/>
        </p:nvSpPr>
        <p:spPr>
          <a:xfrm>
            <a:off x="1646203" y="713372"/>
            <a:ext cx="10443210" cy="1708160"/>
          </a:xfrm>
          <a:prstGeom prst="rect">
            <a:avLst/>
          </a:prstGeom>
        </p:spPr>
        <p:txBody>
          <a:bodyPr wrap="square">
            <a:spAutoFit/>
          </a:bodyPr>
          <a:lstStyle/>
          <a:p>
            <a:pPr algn="ctr"/>
            <a:r>
              <a:rPr lang="en-US" sz="3500" b="1" dirty="0">
                <a:solidFill>
                  <a:schemeClr val="accent2"/>
                </a:solidFill>
                <a:latin typeface="Gotham Medium" panose="02000604030000020004" pitchFamily="2" charset="0"/>
                <a:cs typeface="Arial" panose="020B0604020202020204" pitchFamily="34" charset="0"/>
              </a:rPr>
              <a:t>10 THREATS </a:t>
            </a:r>
            <a:r>
              <a:rPr lang="en-US" sz="3500" b="1" dirty="0">
                <a:solidFill>
                  <a:schemeClr val="accent2"/>
                </a:solidFill>
                <a:latin typeface="Gotham Medium" panose="02000604030000020004" pitchFamily="2" charset="0"/>
                <a:ea typeface="Times New Roman" panose="02020603050405020304" pitchFamily="18" charset="0"/>
                <a:cs typeface="Arial" panose="020B0604020202020204" pitchFamily="34" charset="0"/>
              </a:rPr>
              <a:t>t</a:t>
            </a:r>
            <a:r>
              <a:rPr lang="en-US" sz="3500" b="1" dirty="0">
                <a:solidFill>
                  <a:schemeClr val="accent2"/>
                </a:solidFill>
                <a:effectLst/>
                <a:latin typeface="Gotham Medium" panose="02000604030000020004" pitchFamily="2" charset="0"/>
                <a:ea typeface="Times New Roman" panose="02020603050405020304" pitchFamily="18" charset="0"/>
                <a:cs typeface="Arial" panose="020B0604020202020204" pitchFamily="34" charset="0"/>
              </a:rPr>
              <a:t>hat led to the </a:t>
            </a:r>
            <a:r>
              <a:rPr lang="en-US" sz="3500" b="1" dirty="0">
                <a:solidFill>
                  <a:schemeClr val="accent2"/>
                </a:solidFill>
                <a:latin typeface="Gotham Medium" panose="02000604030000020004" pitchFamily="2" charset="0"/>
                <a:ea typeface="Times New Roman" panose="02020603050405020304" pitchFamily="18" charset="0"/>
                <a:cs typeface="Arial" panose="020B0604020202020204" pitchFamily="34" charset="0"/>
              </a:rPr>
              <a:t>DECLINE</a:t>
            </a:r>
          </a:p>
          <a:p>
            <a:pPr algn="ctr"/>
            <a:r>
              <a:rPr lang="en-US" sz="3500" b="1" dirty="0">
                <a:solidFill>
                  <a:schemeClr val="accent2"/>
                </a:solidFill>
                <a:latin typeface="Gotham Medium" panose="02000604030000020004" pitchFamily="2" charset="0"/>
                <a:ea typeface="Times New Roman" panose="02020603050405020304" pitchFamily="18" charset="0"/>
                <a:cs typeface="Arial" panose="020B0604020202020204" pitchFamily="34" charset="0"/>
              </a:rPr>
              <a:t>o</a:t>
            </a:r>
            <a:r>
              <a:rPr lang="en-US" sz="3500" b="1" dirty="0">
                <a:solidFill>
                  <a:schemeClr val="accent2"/>
                </a:solidFill>
                <a:effectLst/>
                <a:latin typeface="Gotham Medium" panose="02000604030000020004" pitchFamily="2" charset="0"/>
                <a:ea typeface="Times New Roman" panose="02020603050405020304" pitchFamily="18" charset="0"/>
                <a:cs typeface="Arial" panose="020B0604020202020204" pitchFamily="34" charset="0"/>
              </a:rPr>
              <a:t>f U.S</a:t>
            </a:r>
            <a:r>
              <a:rPr lang="en-US" sz="3500" b="1" dirty="0">
                <a:solidFill>
                  <a:schemeClr val="accent2"/>
                </a:solidFill>
                <a:latin typeface="Gotham Medium" panose="02000604030000020004" pitchFamily="2" charset="0"/>
                <a:ea typeface="Times New Roman" panose="02020603050405020304" pitchFamily="18" charset="0"/>
                <a:cs typeface="Arial" panose="020B0604020202020204" pitchFamily="34" charset="0"/>
              </a:rPr>
              <a:t>. </a:t>
            </a:r>
            <a:r>
              <a:rPr lang="en-US" sz="3500" b="1" dirty="0">
                <a:solidFill>
                  <a:schemeClr val="accent2"/>
                </a:solidFill>
                <a:effectLst/>
                <a:latin typeface="Gotham Medium" panose="02000604030000020004" pitchFamily="2" charset="0"/>
                <a:ea typeface="Times New Roman" panose="02020603050405020304" pitchFamily="18" charset="0"/>
                <a:cs typeface="Arial" panose="020B0604020202020204" pitchFamily="34" charset="0"/>
              </a:rPr>
              <a:t>HOME SALES </a:t>
            </a:r>
          </a:p>
          <a:p>
            <a:pPr algn="ctr"/>
            <a:r>
              <a:rPr lang="en-US" sz="3500" b="1" dirty="0">
                <a:solidFill>
                  <a:srgbClr val="F2F1EC"/>
                </a:solidFill>
                <a:latin typeface="Gotham Medium" panose="02000604030000020004" pitchFamily="2" charset="0"/>
                <a:ea typeface="Times New Roman" panose="02020603050405020304" pitchFamily="18" charset="0"/>
                <a:cs typeface="Arial" panose="020B0604020202020204" pitchFamily="34" charset="0"/>
              </a:rPr>
              <a:t>2023-2024</a:t>
            </a:r>
            <a:endParaRPr lang="en-US" sz="2500" dirty="0">
              <a:solidFill>
                <a:srgbClr val="F2F1EC"/>
              </a:solidFill>
              <a:effectLst/>
              <a:latin typeface="Gotham Book" panose="02000603040000020004" pitchFamily="2" charset="77"/>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42833EB-4623-3C37-C41E-D413E0C3D1C4}"/>
              </a:ext>
            </a:extLst>
          </p:cNvPr>
          <p:cNvSpPr/>
          <p:nvPr/>
        </p:nvSpPr>
        <p:spPr>
          <a:xfrm>
            <a:off x="1646203" y="2756139"/>
            <a:ext cx="10443210" cy="1708160"/>
          </a:xfrm>
          <a:prstGeom prst="rect">
            <a:avLst/>
          </a:prstGeom>
        </p:spPr>
        <p:txBody>
          <a:bodyPr wrap="square">
            <a:spAutoFit/>
          </a:bodyPr>
          <a:lstStyle/>
          <a:p>
            <a:pPr algn="ctr"/>
            <a:r>
              <a:rPr lang="en-US" sz="3500" b="1" dirty="0">
                <a:solidFill>
                  <a:schemeClr val="accent2"/>
                </a:solidFill>
                <a:latin typeface="Gotham Medium" panose="02000604030000020004" pitchFamily="2" charset="0"/>
                <a:cs typeface="Arial" panose="020B0604020202020204" pitchFamily="34" charset="0"/>
              </a:rPr>
              <a:t>10 FACTORS that will </a:t>
            </a:r>
            <a:r>
              <a:rPr lang="en-US" sz="3500" b="1" dirty="0">
                <a:solidFill>
                  <a:schemeClr val="accent2"/>
                </a:solidFill>
                <a:effectLst/>
                <a:latin typeface="Gotham Medium" panose="02000604030000020004" pitchFamily="2" charset="0"/>
                <a:ea typeface="Times New Roman" panose="02020603050405020304" pitchFamily="18" charset="0"/>
                <a:cs typeface="Arial" panose="020B0604020202020204" pitchFamily="34" charset="0"/>
              </a:rPr>
              <a:t>Drive </a:t>
            </a:r>
            <a:endParaRPr lang="en-US" sz="3500" b="1" dirty="0">
              <a:solidFill>
                <a:schemeClr val="accent2"/>
              </a:solidFill>
              <a:latin typeface="Gotham Medium" panose="02000604030000020004" pitchFamily="2" charset="0"/>
              <a:ea typeface="Times New Roman" panose="02020603050405020304" pitchFamily="18" charset="0"/>
              <a:cs typeface="Arial" panose="020B0604020202020204" pitchFamily="34" charset="0"/>
            </a:endParaRPr>
          </a:p>
          <a:p>
            <a:pPr algn="ctr"/>
            <a:r>
              <a:rPr lang="en-US" sz="3500" b="1" dirty="0">
                <a:solidFill>
                  <a:schemeClr val="accent2"/>
                </a:solidFill>
                <a:latin typeface="Gotham Medium" panose="02000604030000020004" pitchFamily="2" charset="0"/>
                <a:ea typeface="Times New Roman" panose="02020603050405020304" pitchFamily="18" charset="0"/>
                <a:cs typeface="Arial" panose="020B0604020202020204" pitchFamily="34" charset="0"/>
              </a:rPr>
              <a:t>Home Sales </a:t>
            </a:r>
            <a:r>
              <a:rPr lang="en-US" sz="3500" b="1" dirty="0">
                <a:solidFill>
                  <a:schemeClr val="accent2"/>
                </a:solidFill>
                <a:effectLst/>
                <a:latin typeface="Gotham Medium" panose="02000604030000020004" pitchFamily="2" charset="0"/>
                <a:ea typeface="Times New Roman" panose="02020603050405020304" pitchFamily="18" charset="0"/>
                <a:cs typeface="Arial" panose="020B0604020202020204" pitchFamily="34" charset="0"/>
              </a:rPr>
              <a:t>GROWTH</a:t>
            </a:r>
          </a:p>
          <a:p>
            <a:pPr algn="ctr"/>
            <a:r>
              <a:rPr lang="en-US" sz="3500" b="1" dirty="0">
                <a:solidFill>
                  <a:srgbClr val="F2F1EC"/>
                </a:solidFill>
                <a:latin typeface="Gotham Medium" panose="02000604030000020004" pitchFamily="2" charset="0"/>
                <a:ea typeface="Times New Roman" panose="02020603050405020304" pitchFamily="18" charset="0"/>
                <a:cs typeface="Arial" panose="020B0604020202020204" pitchFamily="34" charset="0"/>
              </a:rPr>
              <a:t>2025+</a:t>
            </a:r>
            <a:endParaRPr lang="en-US" sz="2500" dirty="0">
              <a:solidFill>
                <a:srgbClr val="F2F1EC"/>
              </a:solidFill>
              <a:effectLst/>
              <a:latin typeface="Gotham Book" panose="02000603040000020004" pitchFamily="2" charset="77"/>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F7C7211-E454-7541-B887-486C8F25C92C}"/>
              </a:ext>
            </a:extLst>
          </p:cNvPr>
          <p:cNvSpPr/>
          <p:nvPr/>
        </p:nvSpPr>
        <p:spPr>
          <a:xfrm>
            <a:off x="1646203" y="4882860"/>
            <a:ext cx="10443210" cy="1169551"/>
          </a:xfrm>
          <a:prstGeom prst="rect">
            <a:avLst/>
          </a:prstGeom>
        </p:spPr>
        <p:txBody>
          <a:bodyPr wrap="square">
            <a:spAutoFit/>
          </a:bodyPr>
          <a:lstStyle/>
          <a:p>
            <a:pPr algn="ctr"/>
            <a:r>
              <a:rPr lang="en-US" sz="3500" b="1" dirty="0">
                <a:solidFill>
                  <a:schemeClr val="accent2"/>
                </a:solidFill>
                <a:latin typeface="Gotham Medium" panose="02000604030000020004" pitchFamily="2" charset="0"/>
                <a:cs typeface="Arial" panose="020B0604020202020204" pitchFamily="34" charset="0"/>
              </a:rPr>
              <a:t>Key Observations in Real Estate</a:t>
            </a:r>
          </a:p>
          <a:p>
            <a:pPr algn="ctr"/>
            <a:r>
              <a:rPr lang="en-US" sz="3500" b="1" dirty="0">
                <a:solidFill>
                  <a:srgbClr val="F2F1EC"/>
                </a:solidFill>
                <a:latin typeface="Gotham Medium" panose="02000604030000020004" pitchFamily="2" charset="0"/>
                <a:ea typeface="Times New Roman" panose="02020603050405020304" pitchFamily="18" charset="0"/>
                <a:cs typeface="Arial" panose="020B0604020202020204" pitchFamily="34" charset="0"/>
              </a:rPr>
              <a:t>TODAY.</a:t>
            </a:r>
            <a:endParaRPr lang="en-US" sz="2500" dirty="0">
              <a:solidFill>
                <a:srgbClr val="F2F1EC"/>
              </a:solidFill>
              <a:effectLst/>
              <a:latin typeface="Gotham Book" panose="02000603040000020004" pitchFamily="2" charset="77"/>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9D9A4D0-4363-AA24-FFF4-D7C186F174FA}"/>
              </a:ext>
            </a:extLst>
          </p:cNvPr>
          <p:cNvSpPr/>
          <p:nvPr/>
        </p:nvSpPr>
        <p:spPr>
          <a:xfrm>
            <a:off x="2641599" y="4613945"/>
            <a:ext cx="8839200" cy="45719"/>
          </a:xfrm>
          <a:prstGeom prst="rect">
            <a:avLst/>
          </a:prstGeom>
          <a:solidFill>
            <a:srgbClr val="F2F1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37A6B95-938A-91D4-DE8D-842E60697B49}"/>
              </a:ext>
            </a:extLst>
          </p:cNvPr>
          <p:cNvSpPr/>
          <p:nvPr/>
        </p:nvSpPr>
        <p:spPr>
          <a:xfrm>
            <a:off x="2554940" y="2527973"/>
            <a:ext cx="8839200" cy="45719"/>
          </a:xfrm>
          <a:prstGeom prst="rect">
            <a:avLst/>
          </a:prstGeom>
          <a:solidFill>
            <a:srgbClr val="F2F1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69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AC54A05-704B-F8EE-89E6-0EF5C2256CE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3D406F4-0F46-D6E4-8CE9-B9A332B4D49D}"/>
              </a:ext>
            </a:extLst>
          </p:cNvPr>
          <p:cNvSpPr/>
          <p:nvPr/>
        </p:nvSpPr>
        <p:spPr>
          <a:xfrm>
            <a:off x="2838450" y="918537"/>
            <a:ext cx="8362950" cy="3539430"/>
          </a:xfrm>
          <a:prstGeom prst="rect">
            <a:avLst/>
          </a:prstGeom>
        </p:spPr>
        <p:txBody>
          <a:bodyPr wrap="square">
            <a:spAutoFit/>
          </a:bodyPr>
          <a:lstStyle/>
          <a:p>
            <a:r>
              <a:rPr lang="en-US" sz="2800" b="1" dirty="0">
                <a:solidFill>
                  <a:schemeClr val="accent2"/>
                </a:solidFill>
                <a:latin typeface="Gotham Medium" panose="02000604030000020004" pitchFamily="2" charset="0"/>
                <a:cs typeface="Arial" panose="020B0604020202020204" pitchFamily="34" charset="0"/>
              </a:rPr>
              <a:t>Key Observations in the Real Estate Sector</a:t>
            </a:r>
          </a:p>
          <a:p>
            <a:pPr lvl="1">
              <a:buSzPts val="1000"/>
              <a:tabLst>
                <a:tab pos="457200" algn="l"/>
              </a:tabLst>
            </a:pPr>
            <a:endParaRPr lang="en-US" sz="2800" dirty="0">
              <a:solidFill>
                <a:schemeClr val="bg1"/>
              </a:solidFill>
              <a:effectLst/>
              <a:latin typeface="Gotham Book" panose="02000603040000020004" pitchFamily="2" charset="77"/>
              <a:ea typeface="Times New Roman" panose="02020603050405020304" pitchFamily="18" charset="0"/>
            </a:endParaRPr>
          </a:p>
          <a:p>
            <a:pPr lvl="1">
              <a:buSzPts val="1000"/>
              <a:tabLst>
                <a:tab pos="457200" algn="l"/>
              </a:tabLst>
            </a:pPr>
            <a:r>
              <a:rPr lang="en-US" sz="2800" dirty="0">
                <a:solidFill>
                  <a:schemeClr val="bg1"/>
                </a:solidFill>
                <a:effectLst/>
                <a:latin typeface="Gotham Book" panose="02000603040000020004" pitchFamily="2" charset="77"/>
                <a:ea typeface="Times New Roman" panose="02020603050405020304" pitchFamily="18" charset="0"/>
              </a:rPr>
              <a:t>Various initiatives in Lancaster and Palmdale, including rental assistance, first-time homebuyer incentives</a:t>
            </a:r>
          </a:p>
          <a:p>
            <a:pPr lvl="1">
              <a:buSzPts val="1000"/>
              <a:tabLst>
                <a:tab pos="457200" algn="l"/>
              </a:tabLst>
            </a:pPr>
            <a:endParaRPr lang="en-US" sz="2800" dirty="0">
              <a:solidFill>
                <a:schemeClr val="bg1"/>
              </a:solidFill>
              <a:effectLst/>
              <a:latin typeface="Gotham Book" panose="02000603040000020004" pitchFamily="2" charset="77"/>
              <a:ea typeface="Times New Roman" panose="02020603050405020304" pitchFamily="18" charset="0"/>
            </a:endParaRPr>
          </a:p>
          <a:p>
            <a:pPr lvl="1">
              <a:buSzPts val="1000"/>
              <a:tabLst>
                <a:tab pos="457200" algn="l"/>
              </a:tabLst>
            </a:pPr>
            <a:r>
              <a:rPr lang="en-US" sz="2800" dirty="0">
                <a:solidFill>
                  <a:schemeClr val="bg1"/>
                </a:solidFill>
                <a:effectLst/>
                <a:latin typeface="Gotham Book" panose="02000603040000020004" pitchFamily="2" charset="77"/>
                <a:ea typeface="Times New Roman" panose="02020603050405020304" pitchFamily="18" charset="0"/>
              </a:rPr>
              <a:t>Developers are focusing on residential and mixed-use projects to meet demand</a:t>
            </a:r>
          </a:p>
        </p:txBody>
      </p:sp>
    </p:spTree>
    <p:extLst>
      <p:ext uri="{BB962C8B-B14F-4D97-AF65-F5344CB8AC3E}">
        <p14:creationId xmlns:p14="http://schemas.microsoft.com/office/powerpoint/2010/main" val="147266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28665AB-D9E0-8FED-BE78-E85CE878EE2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0FE24EC-317F-A2C9-B5AE-AA82C4F6A900}"/>
              </a:ext>
            </a:extLst>
          </p:cNvPr>
          <p:cNvSpPr/>
          <p:nvPr/>
        </p:nvSpPr>
        <p:spPr>
          <a:xfrm>
            <a:off x="2663190" y="747087"/>
            <a:ext cx="8919210" cy="7463582"/>
          </a:xfrm>
          <a:prstGeom prst="rect">
            <a:avLst/>
          </a:prstGeom>
        </p:spPr>
        <p:txBody>
          <a:bodyPr wrap="square">
            <a:spAutoFit/>
          </a:bodyPr>
          <a:lstStyle/>
          <a:p>
            <a:r>
              <a:rPr lang="en-US" sz="2800" b="1" dirty="0">
                <a:solidFill>
                  <a:schemeClr val="accent2"/>
                </a:solidFill>
                <a:latin typeface="Gotham Medium" panose="02000604030000020004" pitchFamily="2" charset="0"/>
                <a:cs typeface="Arial" panose="020B0604020202020204" pitchFamily="34" charset="0"/>
              </a:rPr>
              <a:t>Key Observations in the Real Estate Sector</a:t>
            </a:r>
          </a:p>
          <a:p>
            <a:pPr lvl="1"/>
            <a:endParaRPr lang="en-US" sz="2800" dirty="0">
              <a:solidFill>
                <a:schemeClr val="bg1"/>
              </a:solidFill>
              <a:effectLst/>
              <a:latin typeface="Gotham Book" panose="02000603040000020004" pitchFamily="2" charset="77"/>
              <a:ea typeface="Times New Roman" panose="02020603050405020304" pitchFamily="18" charset="0"/>
            </a:endParaRPr>
          </a:p>
          <a:p>
            <a:pPr lvl="1">
              <a:buSzPts val="1000"/>
              <a:tabLst>
                <a:tab pos="457200" algn="l"/>
              </a:tabLst>
            </a:pPr>
            <a:r>
              <a:rPr lang="en-US" sz="2800" dirty="0">
                <a:solidFill>
                  <a:schemeClr val="bg1"/>
                </a:solidFill>
                <a:effectLst/>
                <a:latin typeface="Gotham Book" panose="02000603040000020004" pitchFamily="2" charset="77"/>
                <a:ea typeface="Times New Roman" panose="02020603050405020304" pitchFamily="18" charset="0"/>
              </a:rPr>
              <a:t>Affordability Crisis: Only 16% of California households can afford a median-priced home.</a:t>
            </a:r>
          </a:p>
          <a:p>
            <a:pPr lvl="1">
              <a:buSzPts val="1000"/>
              <a:tabLst>
                <a:tab pos="457200" algn="l"/>
              </a:tabLst>
            </a:pPr>
            <a:endParaRPr lang="en-US" sz="2800" dirty="0">
              <a:solidFill>
                <a:schemeClr val="bg1"/>
              </a:solidFill>
              <a:latin typeface="Gotham Book" panose="02000603040000020004" pitchFamily="2" charset="77"/>
              <a:ea typeface="Times New Roman" panose="02020603050405020304" pitchFamily="18" charset="0"/>
            </a:endParaRPr>
          </a:p>
          <a:p>
            <a:pPr lvl="1">
              <a:buSzPts val="1000"/>
              <a:tabLst>
                <a:tab pos="457200" algn="l"/>
              </a:tabLst>
            </a:pPr>
            <a:r>
              <a:rPr lang="en-US" sz="2800" dirty="0">
                <a:solidFill>
                  <a:schemeClr val="bg1"/>
                </a:solidFill>
                <a:effectLst/>
                <a:latin typeface="Gotham Book" panose="02000603040000020004" pitchFamily="2" charset="77"/>
                <a:ea typeface="Times New Roman" panose="02020603050405020304" pitchFamily="18" charset="0"/>
              </a:rPr>
              <a:t>31% of first-time homebuyers received financial support from family in 2024.</a:t>
            </a:r>
          </a:p>
          <a:p>
            <a:pPr lvl="1">
              <a:buSzPts val="1000"/>
              <a:tabLst>
                <a:tab pos="457200" algn="l"/>
              </a:tabLst>
            </a:pPr>
            <a:endParaRPr lang="en-US" sz="2800" dirty="0">
              <a:solidFill>
                <a:schemeClr val="bg1"/>
              </a:solidFill>
              <a:latin typeface="Gotham Book" panose="02000603040000020004" pitchFamily="2" charset="77"/>
              <a:ea typeface="Times New Roman" panose="02020603050405020304" pitchFamily="18" charset="0"/>
            </a:endParaRPr>
          </a:p>
          <a:p>
            <a:pPr lvl="1">
              <a:buSzPts val="1000"/>
              <a:tabLst>
                <a:tab pos="457200" algn="l"/>
              </a:tabLst>
            </a:pPr>
            <a:r>
              <a:rPr lang="en-US" sz="2800" dirty="0">
                <a:solidFill>
                  <a:schemeClr val="bg1"/>
                </a:solidFill>
                <a:effectLst/>
                <a:latin typeface="Gotham Book" panose="02000603040000020004" pitchFamily="2" charset="77"/>
                <a:ea typeface="Times New Roman" panose="02020603050405020304" pitchFamily="18" charset="0"/>
              </a:rPr>
              <a:t>Shift to Multi-Generational Living</a:t>
            </a:r>
          </a:p>
          <a:p>
            <a:pPr lvl="1">
              <a:buSzPts val="1000"/>
              <a:tabLst>
                <a:tab pos="457200" algn="l"/>
              </a:tabLst>
            </a:pPr>
            <a:endParaRPr lang="en-US" sz="2500" dirty="0">
              <a:solidFill>
                <a:schemeClr val="bg1"/>
              </a:solidFill>
              <a:effectLst/>
              <a:latin typeface="Times New Roman" panose="02020603050405020304" pitchFamily="18" charset="0"/>
              <a:ea typeface="Times New Roman" panose="02020603050405020304" pitchFamily="18" charset="0"/>
            </a:endParaRPr>
          </a:p>
          <a:p>
            <a:pPr lvl="1">
              <a:buSzPts val="1000"/>
              <a:tabLst>
                <a:tab pos="457200" algn="l"/>
              </a:tabLst>
            </a:pPr>
            <a:endParaRPr lang="en-US" sz="2500" dirty="0">
              <a:solidFill>
                <a:schemeClr val="bg1"/>
              </a:solidFill>
              <a:effectLst/>
              <a:latin typeface="Times New Roman" panose="02020603050405020304" pitchFamily="18" charset="0"/>
              <a:ea typeface="Times New Roman" panose="02020603050405020304" pitchFamily="18" charset="0"/>
            </a:endParaRPr>
          </a:p>
          <a:p>
            <a:pPr lvl="1">
              <a:buSzPts val="1000"/>
              <a:tabLst>
                <a:tab pos="457200" algn="l"/>
              </a:tabLst>
            </a:pPr>
            <a:endParaRPr lang="en-US" sz="2500" dirty="0">
              <a:solidFill>
                <a:schemeClr val="bg1"/>
              </a:solidFill>
              <a:effectLst/>
              <a:latin typeface="Gotham Book" panose="02000603040000020004" pitchFamily="2" charset="77"/>
              <a:ea typeface="Times New Roman" panose="02020603050405020304" pitchFamily="18" charset="0"/>
            </a:endParaRPr>
          </a:p>
          <a:p>
            <a:pPr lvl="1"/>
            <a:endParaRPr lang="en-US" sz="2500" dirty="0">
              <a:solidFill>
                <a:schemeClr val="bg1"/>
              </a:solidFill>
              <a:latin typeface="Gotham Book" panose="02000603040000020004" pitchFamily="2" charset="77"/>
            </a:endParaRPr>
          </a:p>
          <a:p>
            <a:pPr lvl="1"/>
            <a:endParaRPr lang="en-US" sz="2500" dirty="0">
              <a:solidFill>
                <a:schemeClr val="bg1"/>
              </a:solidFill>
              <a:latin typeface="Gotham Book" panose="02000603040000020004" pitchFamily="2" charset="77"/>
            </a:endParaRPr>
          </a:p>
          <a:p>
            <a:pPr marR="0" lvl="1">
              <a:buSzPts val="1000"/>
              <a:tabLst>
                <a:tab pos="914400" algn="l"/>
              </a:tabLst>
            </a:pPr>
            <a:endParaRPr lang="en-US" sz="2500" dirty="0">
              <a:solidFill>
                <a:schemeClr val="bg1"/>
              </a:solidFill>
              <a:effectLst/>
              <a:latin typeface="Gotham Book" panose="02000603040000020004" pitchFamily="2" charset="77"/>
              <a:ea typeface="Times New Roman" panose="02020603050405020304" pitchFamily="18" charset="0"/>
              <a:cs typeface="Times New Roman" panose="02020603050405020304" pitchFamily="18" charset="0"/>
            </a:endParaRPr>
          </a:p>
          <a:p>
            <a:pPr marR="0" lvl="1">
              <a:buSzPts val="1000"/>
              <a:tabLst>
                <a:tab pos="914400" algn="l"/>
              </a:tabLst>
            </a:pPr>
            <a:endParaRPr lang="en-US" sz="2500" dirty="0">
              <a:solidFill>
                <a:schemeClr val="bg1"/>
              </a:solidFill>
              <a:latin typeface="Gotham Book" panose="02000603040000020004" pitchFamily="2" charset="77"/>
              <a:ea typeface="Times New Roman" panose="02020603050405020304" pitchFamily="18" charset="0"/>
              <a:cs typeface="Times New Roman" panose="02020603050405020304" pitchFamily="18" charset="0"/>
            </a:endParaRPr>
          </a:p>
          <a:p>
            <a:pPr marR="0" lvl="1">
              <a:buSzPts val="1000"/>
              <a:tabLst>
                <a:tab pos="914400" algn="l"/>
              </a:tabLst>
            </a:pPr>
            <a:endParaRPr lang="en-US" sz="2500" dirty="0">
              <a:solidFill>
                <a:schemeClr val="bg1"/>
              </a:solidFill>
              <a:effectLst/>
              <a:latin typeface="Gotham Book" panose="02000603040000020004" pitchFamily="2" charset="77"/>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7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3192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7DF96C5-4406-79F8-5AD0-EBF746C7825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63D47BC-AFCC-CBC2-144F-99599DF9C5B9}"/>
              </a:ext>
            </a:extLst>
          </p:cNvPr>
          <p:cNvSpPr txBox="1"/>
          <p:nvPr/>
        </p:nvSpPr>
        <p:spPr>
          <a:xfrm>
            <a:off x="2390480" y="256193"/>
            <a:ext cx="8911967" cy="6601807"/>
          </a:xfrm>
          <a:prstGeom prst="rect">
            <a:avLst/>
          </a:prstGeom>
          <a:noFill/>
        </p:spPr>
        <p:txBody>
          <a:bodyPr wrap="square" rtlCol="0">
            <a:spAutoFit/>
          </a:bodyPr>
          <a:lstStyle/>
          <a:p>
            <a:pPr marL="0" marR="0">
              <a:spcBef>
                <a:spcPts val="0"/>
              </a:spcBef>
              <a:spcAft>
                <a:spcPts val="0"/>
              </a:spcAft>
            </a:pPr>
            <a:r>
              <a:rPr lang="en-US" sz="2500" dirty="0">
                <a:solidFill>
                  <a:schemeClr val="bg1"/>
                </a:solidFill>
                <a:effectLst/>
                <a:latin typeface="Gotham Book" panose="02000603040000020004" pitchFamily="2" charset="77"/>
                <a:ea typeface="Calibri" panose="020F0502020204030204" pitchFamily="34" charset="0"/>
                <a:cs typeface="Times New Roman" panose="02020603050405020304" pitchFamily="18" charset="0"/>
              </a:rPr>
              <a:t> </a:t>
            </a:r>
          </a:p>
          <a:p>
            <a:pPr lvl="1"/>
            <a:endParaRPr lang="en-US" sz="2500" b="1" dirty="0">
              <a:solidFill>
                <a:schemeClr val="bg1"/>
              </a:solidFill>
              <a:latin typeface="Gotham Book" panose="02000603040000020004" pitchFamily="2" charset="77"/>
            </a:endParaRPr>
          </a:p>
          <a:p>
            <a:pPr lvl="1" algn="ctr"/>
            <a:r>
              <a:rPr lang="en-US" sz="3200" b="1" dirty="0">
                <a:solidFill>
                  <a:schemeClr val="bg1"/>
                </a:solidFill>
                <a:latin typeface="Gotham Book" panose="02000603040000020004" pitchFamily="2" charset="77"/>
              </a:rPr>
              <a:t>“Real estate provides long-term wealth through appreciation, rental income, and tax advantages.</a:t>
            </a:r>
          </a:p>
          <a:p>
            <a:pPr lvl="1" algn="ctr"/>
            <a:endParaRPr lang="en-US" sz="3200" b="1" dirty="0">
              <a:solidFill>
                <a:schemeClr val="bg1"/>
              </a:solidFill>
              <a:latin typeface="Gotham Book" panose="02000603040000020004" pitchFamily="2" charset="77"/>
            </a:endParaRPr>
          </a:p>
          <a:p>
            <a:pPr lvl="1" algn="ctr"/>
            <a:r>
              <a:rPr lang="en-US" sz="3200" b="1" dirty="0">
                <a:solidFill>
                  <a:schemeClr val="bg1"/>
                </a:solidFill>
                <a:latin typeface="Gotham Book" panose="02000603040000020004" pitchFamily="2" charset="77"/>
              </a:rPr>
              <a:t>It hedges against inflation, offers stability, and allows leverage for higher returns. It’s a tangible asset with intrinsic value, generating passive income and financial security for investors over time.”</a:t>
            </a:r>
          </a:p>
          <a:p>
            <a:pPr marR="0" lvl="0">
              <a:buSzPts val="1000"/>
              <a:tabLst>
                <a:tab pos="457200" algn="l"/>
              </a:tabLst>
            </a:pPr>
            <a:endParaRPr lang="en-US" sz="2500" dirty="0">
              <a:solidFill>
                <a:schemeClr val="bg1"/>
              </a:solidFill>
              <a:effectLst/>
              <a:latin typeface="Gotham Book" panose="02000603040000020004" pitchFamily="2" charset="77"/>
              <a:ea typeface="Times New Roman" panose="02020603050405020304" pitchFamily="18" charset="0"/>
            </a:endParaRPr>
          </a:p>
          <a:p>
            <a:pPr marR="0">
              <a:spcBef>
                <a:spcPts val="0"/>
              </a:spcBef>
              <a:spcAft>
                <a:spcPts val="0"/>
              </a:spcAft>
            </a:pP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1045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3A0583-A5C9-5B47-BFC0-B6661B4C6D51}"/>
              </a:ext>
            </a:extLst>
          </p:cNvPr>
          <p:cNvSpPr/>
          <p:nvPr/>
        </p:nvSpPr>
        <p:spPr>
          <a:xfrm>
            <a:off x="1748790" y="500223"/>
            <a:ext cx="10443210" cy="3247043"/>
          </a:xfrm>
          <a:prstGeom prst="rect">
            <a:avLst/>
          </a:prstGeom>
        </p:spPr>
        <p:txBody>
          <a:bodyPr wrap="square">
            <a:spAutoFit/>
          </a:bodyPr>
          <a:lstStyle/>
          <a:p>
            <a:pPr algn="ctr"/>
            <a:r>
              <a:rPr lang="en-US" sz="4500" b="1" dirty="0">
                <a:solidFill>
                  <a:srgbClr val="E17932"/>
                </a:solidFill>
                <a:latin typeface="Gotham Bold" panose="02000604030000020004" pitchFamily="2" charset="0"/>
              </a:rPr>
              <a:t>THANK YOU!</a:t>
            </a:r>
          </a:p>
          <a:p>
            <a:pPr algn="ctr"/>
            <a:r>
              <a:rPr lang="en-US" sz="4500" b="1" dirty="0">
                <a:solidFill>
                  <a:srgbClr val="F2F1EC"/>
                </a:solidFill>
                <a:latin typeface="Gotham Bold" panose="02000604030000020004" pitchFamily="2" charset="0"/>
              </a:rPr>
              <a:t>Keny Terracciano</a:t>
            </a:r>
          </a:p>
          <a:p>
            <a:pPr algn="ctr"/>
            <a:r>
              <a:rPr lang="en-US" sz="4500" b="1" dirty="0">
                <a:solidFill>
                  <a:srgbClr val="F2F1EC"/>
                </a:solidFill>
                <a:latin typeface="Gotham Bold" panose="02000604030000020004" pitchFamily="2" charset="0"/>
              </a:rPr>
              <a:t>661.917.0038</a:t>
            </a:r>
          </a:p>
          <a:p>
            <a:pPr algn="ctr"/>
            <a:r>
              <a:rPr lang="en-US" sz="4500" b="1" dirty="0">
                <a:solidFill>
                  <a:srgbClr val="F2F1EC"/>
                </a:solidFill>
                <a:latin typeface="Gotham Bold" panose="02000604030000020004" pitchFamily="2" charset="0"/>
              </a:rPr>
              <a:t>@</a:t>
            </a:r>
            <a:r>
              <a:rPr lang="en-US" sz="4500" b="1" dirty="0" err="1">
                <a:solidFill>
                  <a:srgbClr val="F2F1EC"/>
                </a:solidFill>
                <a:latin typeface="Gotham Bold" panose="02000604030000020004" pitchFamily="2" charset="0"/>
              </a:rPr>
              <a:t>kenytbroker</a:t>
            </a:r>
            <a:endParaRPr lang="en-US" sz="4500" b="1" dirty="0">
              <a:solidFill>
                <a:srgbClr val="F2F1EC"/>
              </a:solidFill>
              <a:latin typeface="Gotham Bold" panose="02000604030000020004" pitchFamily="2" charset="0"/>
            </a:endParaRPr>
          </a:p>
          <a:p>
            <a:pPr marL="457200" marR="0" indent="-457200" algn="ctr">
              <a:spcBef>
                <a:spcPts val="0"/>
              </a:spcBef>
              <a:spcAft>
                <a:spcPts val="0"/>
              </a:spcAft>
              <a:buFont typeface="+mj-lt"/>
              <a:buAutoNum type="arabicPeriod"/>
            </a:pPr>
            <a:endParaRPr lang="en-US" sz="2500" b="1" dirty="0">
              <a:solidFill>
                <a:srgbClr val="F2F1EC"/>
              </a:solidFill>
              <a:effectLst/>
              <a:latin typeface="Gotham Bold" panose="02000604030000020004" pitchFamily="2"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00EC511-1D9D-9674-6884-372B81FADFB4}"/>
              </a:ext>
            </a:extLst>
          </p:cNvPr>
          <p:cNvPicPr>
            <a:picLocks noChangeAspect="1"/>
          </p:cNvPicPr>
          <p:nvPr/>
        </p:nvPicPr>
        <p:blipFill>
          <a:blip r:embed="rId3"/>
          <a:stretch>
            <a:fillRect/>
          </a:stretch>
        </p:blipFill>
        <p:spPr>
          <a:xfrm>
            <a:off x="2983617" y="3597965"/>
            <a:ext cx="8230878" cy="3260035"/>
          </a:xfrm>
          <a:prstGeom prst="rect">
            <a:avLst/>
          </a:prstGeom>
        </p:spPr>
      </p:pic>
    </p:spTree>
    <p:extLst>
      <p:ext uri="{BB962C8B-B14F-4D97-AF65-F5344CB8AC3E}">
        <p14:creationId xmlns:p14="http://schemas.microsoft.com/office/powerpoint/2010/main" val="3521736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8582A5D-0548-21FF-BFE8-0CF6C12EFDC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3981FA-3A63-0D44-6B9F-F04B084193FF}"/>
              </a:ext>
            </a:extLst>
          </p:cNvPr>
          <p:cNvSpPr/>
          <p:nvPr/>
        </p:nvSpPr>
        <p:spPr>
          <a:xfrm>
            <a:off x="1534094" y="1305341"/>
            <a:ext cx="10443210" cy="4247317"/>
          </a:xfrm>
          <a:prstGeom prst="rect">
            <a:avLst/>
          </a:prstGeom>
        </p:spPr>
        <p:txBody>
          <a:bodyPr wrap="square">
            <a:spAutoFit/>
          </a:bodyPr>
          <a:lstStyle/>
          <a:p>
            <a:pPr algn="ctr"/>
            <a:r>
              <a:rPr lang="en-US" sz="4500" b="1" dirty="0">
                <a:solidFill>
                  <a:schemeClr val="accent2"/>
                </a:solidFill>
                <a:latin typeface="Gotham Medium" panose="02000604030000020004" pitchFamily="2" charset="0"/>
                <a:cs typeface="Arial" panose="020B0604020202020204" pitchFamily="34" charset="0"/>
              </a:rPr>
              <a:t>10 THREATS</a:t>
            </a:r>
          </a:p>
          <a:p>
            <a:pPr algn="ctr"/>
            <a:r>
              <a:rPr lang="en-US" sz="4500" b="1" dirty="0">
                <a:solidFill>
                  <a:schemeClr val="accent2"/>
                </a:solidFill>
                <a:latin typeface="Gotham Medium" panose="02000604030000020004" pitchFamily="2" charset="0"/>
                <a:ea typeface="Times New Roman" panose="02020603050405020304" pitchFamily="18" charset="0"/>
                <a:cs typeface="Arial" panose="020B0604020202020204" pitchFamily="34" charset="0"/>
              </a:rPr>
              <a:t>t</a:t>
            </a:r>
            <a:r>
              <a:rPr lang="en-US" sz="4500" b="1" dirty="0">
                <a:solidFill>
                  <a:schemeClr val="accent2"/>
                </a:solidFill>
                <a:effectLst/>
                <a:latin typeface="Gotham Medium" panose="02000604030000020004" pitchFamily="2" charset="0"/>
                <a:ea typeface="Times New Roman" panose="02020603050405020304" pitchFamily="18" charset="0"/>
                <a:cs typeface="Arial" panose="020B0604020202020204" pitchFamily="34" charset="0"/>
              </a:rPr>
              <a:t>hat led to the </a:t>
            </a:r>
          </a:p>
          <a:p>
            <a:pPr algn="ctr"/>
            <a:r>
              <a:rPr lang="en-US" sz="4500" b="1" dirty="0">
                <a:solidFill>
                  <a:schemeClr val="accent2"/>
                </a:solidFill>
                <a:latin typeface="Gotham Medium" panose="02000604030000020004" pitchFamily="2" charset="0"/>
                <a:ea typeface="Times New Roman" panose="02020603050405020304" pitchFamily="18" charset="0"/>
                <a:cs typeface="Arial" panose="020B0604020202020204" pitchFamily="34" charset="0"/>
              </a:rPr>
              <a:t>DECLINE</a:t>
            </a:r>
          </a:p>
          <a:p>
            <a:pPr algn="ctr"/>
            <a:r>
              <a:rPr lang="en-US" sz="4500" b="1" dirty="0">
                <a:solidFill>
                  <a:schemeClr val="accent2"/>
                </a:solidFill>
                <a:latin typeface="Gotham Medium" panose="02000604030000020004" pitchFamily="2" charset="0"/>
                <a:ea typeface="Times New Roman" panose="02020603050405020304" pitchFamily="18" charset="0"/>
                <a:cs typeface="Arial" panose="020B0604020202020204" pitchFamily="34" charset="0"/>
              </a:rPr>
              <a:t>o</a:t>
            </a:r>
            <a:r>
              <a:rPr lang="en-US" sz="4500" b="1" dirty="0">
                <a:solidFill>
                  <a:schemeClr val="accent2"/>
                </a:solidFill>
                <a:effectLst/>
                <a:latin typeface="Gotham Medium" panose="02000604030000020004" pitchFamily="2" charset="0"/>
                <a:ea typeface="Times New Roman" panose="02020603050405020304" pitchFamily="18" charset="0"/>
                <a:cs typeface="Arial" panose="020B0604020202020204" pitchFamily="34" charset="0"/>
              </a:rPr>
              <a:t>f U.S</a:t>
            </a:r>
            <a:r>
              <a:rPr lang="en-US" sz="4500" b="1" dirty="0">
                <a:solidFill>
                  <a:schemeClr val="accent2"/>
                </a:solidFill>
                <a:latin typeface="Gotham Medium" panose="02000604030000020004" pitchFamily="2" charset="0"/>
                <a:ea typeface="Times New Roman" panose="02020603050405020304" pitchFamily="18" charset="0"/>
                <a:cs typeface="Arial" panose="020B0604020202020204" pitchFamily="34" charset="0"/>
              </a:rPr>
              <a:t>.</a:t>
            </a:r>
          </a:p>
          <a:p>
            <a:pPr algn="ctr"/>
            <a:r>
              <a:rPr lang="en-US" sz="4500" b="1" dirty="0">
                <a:solidFill>
                  <a:schemeClr val="accent2"/>
                </a:solidFill>
                <a:effectLst/>
                <a:latin typeface="Gotham Medium" panose="02000604030000020004" pitchFamily="2" charset="0"/>
                <a:ea typeface="Times New Roman" panose="02020603050405020304" pitchFamily="18" charset="0"/>
                <a:cs typeface="Arial" panose="020B0604020202020204" pitchFamily="34" charset="0"/>
              </a:rPr>
              <a:t>HOME SALES </a:t>
            </a:r>
          </a:p>
          <a:p>
            <a:pPr algn="ctr"/>
            <a:r>
              <a:rPr lang="en-US" sz="4500" b="1" dirty="0">
                <a:solidFill>
                  <a:srgbClr val="F2F1EC"/>
                </a:solidFill>
                <a:latin typeface="Gotham Medium" panose="02000604030000020004" pitchFamily="2" charset="0"/>
                <a:ea typeface="Times New Roman" panose="02020603050405020304" pitchFamily="18" charset="0"/>
                <a:cs typeface="Arial" panose="020B0604020202020204" pitchFamily="34" charset="0"/>
              </a:rPr>
              <a:t>2023-2024</a:t>
            </a:r>
            <a:endParaRPr lang="en-US" sz="4500" dirty="0">
              <a:solidFill>
                <a:srgbClr val="F2F1EC"/>
              </a:solidFill>
              <a:effectLst/>
              <a:latin typeface="Gotham Book" panose="02000603040000020004" pitchFamily="2"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849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1827C0-46C4-1A1A-4960-8E96ABF63D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F238443-CF20-E5D8-916D-2A970F9FC659}"/>
              </a:ext>
            </a:extLst>
          </p:cNvPr>
          <p:cNvSpPr/>
          <p:nvPr/>
        </p:nvSpPr>
        <p:spPr>
          <a:xfrm>
            <a:off x="2880061" y="680704"/>
            <a:ext cx="6700266" cy="5601533"/>
          </a:xfrm>
          <a:prstGeom prst="rect">
            <a:avLst/>
          </a:prstGeom>
        </p:spPr>
        <p:txBody>
          <a:bodyPr wrap="square">
            <a:spAutoFit/>
          </a:bodyPr>
          <a:lstStyle/>
          <a:p>
            <a:r>
              <a:rPr lang="en-US" sz="2500" b="1" dirty="0">
                <a:solidFill>
                  <a:schemeClr val="accent2"/>
                </a:solidFill>
                <a:latin typeface="Gotham Book" panose="02000603040000020004" pitchFamily="2" charset="77"/>
              </a:rPr>
              <a:t>Decline of U.S. Home Sales</a:t>
            </a:r>
          </a:p>
          <a:p>
            <a:endParaRPr lang="en-US" sz="2500" dirty="0">
              <a:solidFill>
                <a:schemeClr val="bg1"/>
              </a:solidFill>
              <a:latin typeface="Gotham Book" panose="02000603040000020004" pitchFamily="2" charset="77"/>
            </a:endParaRPr>
          </a:p>
          <a:p>
            <a:pPr marL="457200" indent="-457200">
              <a:buFont typeface="+mj-lt"/>
              <a:buAutoNum type="arabicPeriod"/>
            </a:pPr>
            <a:r>
              <a:rPr lang="en-US" sz="2800" dirty="0">
                <a:solidFill>
                  <a:schemeClr val="bg1"/>
                </a:solidFill>
                <a:latin typeface="Gotham Book" panose="02000603040000020004" pitchFamily="2" charset="77"/>
              </a:rPr>
              <a:t> High Mortgage Rates</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The Federal Reserve's interest rate reduced affordability for homebuyers.</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30-year fixed mortgage rates peaked at almost 8%</a:t>
            </a:r>
          </a:p>
          <a:p>
            <a:pPr marL="914400" lvl="1" indent="-457200">
              <a:buFont typeface="Arial" panose="020B0604020202020204" pitchFamily="34" charset="0"/>
              <a:buChar char="•"/>
            </a:pPr>
            <a:endParaRPr lang="en-US" sz="2800" dirty="0">
              <a:solidFill>
                <a:schemeClr val="bg1"/>
              </a:solidFill>
              <a:latin typeface="Gotham Book" panose="02000603040000020004" pitchFamily="2" charset="77"/>
            </a:endParaRPr>
          </a:p>
          <a:p>
            <a:pPr marL="457200" indent="-457200">
              <a:buFont typeface="+mj-lt"/>
              <a:buAutoNum type="arabicPeriod"/>
            </a:pPr>
            <a:r>
              <a:rPr lang="en-US" sz="2800" dirty="0">
                <a:solidFill>
                  <a:schemeClr val="bg1"/>
                </a:solidFill>
                <a:latin typeface="Gotham Book" panose="02000603040000020004" pitchFamily="2" charset="77"/>
              </a:rPr>
              <a:t>Affordability Crisis</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Home prices remained elevated</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Rising living costs</a:t>
            </a:r>
            <a:endParaRPr lang="en-US" sz="2800" dirty="0">
              <a:solidFill>
                <a:schemeClr val="bg1"/>
              </a:solidFill>
              <a:effectLst/>
              <a:latin typeface="Gotham Book" panose="02000603040000020004" pitchFamily="2" charset="77"/>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0128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 calcmode="lin" valueType="num">
                                      <p:cBhvr additive="base">
                                        <p:cTn id="2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4E0EDFF-6D7A-CF1B-1D52-EF23592739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6C6269C-F8BD-3A76-3E64-F157BD164283}"/>
              </a:ext>
            </a:extLst>
          </p:cNvPr>
          <p:cNvSpPr/>
          <p:nvPr/>
        </p:nvSpPr>
        <p:spPr>
          <a:xfrm>
            <a:off x="2796494" y="677976"/>
            <a:ext cx="8275320" cy="6078587"/>
          </a:xfrm>
          <a:prstGeom prst="rect">
            <a:avLst/>
          </a:prstGeom>
        </p:spPr>
        <p:txBody>
          <a:bodyPr wrap="square">
            <a:spAutoFit/>
          </a:bodyPr>
          <a:lstStyle/>
          <a:p>
            <a:r>
              <a:rPr lang="en-US" sz="2800" b="1" dirty="0">
                <a:solidFill>
                  <a:schemeClr val="accent2"/>
                </a:solidFill>
                <a:latin typeface="Gotham Book" panose="02000603040000020004" pitchFamily="2" charset="77"/>
              </a:rPr>
              <a:t>Decline of U.S. Home Sales</a:t>
            </a:r>
          </a:p>
          <a:p>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3.  Lock-In Effect</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Many homeowners have mortgage rates (2-4%) who purchased/refinanced in 2020-2021</a:t>
            </a:r>
          </a:p>
          <a:p>
            <a:pPr marL="914400" lvl="1" indent="-457200">
              <a:buFont typeface="Arial" panose="020B0604020202020204" pitchFamily="34" charset="0"/>
              <a:buChar char="•"/>
            </a:pPr>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4.  Economic Uncertainty</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Concerns over recession risks, job security, and wage growth caused some buyers to delay purchases.</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Stock market volatility = real estate as a safe asset.</a:t>
            </a:r>
          </a:p>
          <a:p>
            <a:pPr marL="457200" marR="0" indent="-457200" algn="ctr">
              <a:spcBef>
                <a:spcPts val="0"/>
              </a:spcBef>
              <a:spcAft>
                <a:spcPts val="0"/>
              </a:spcAft>
              <a:buFont typeface="+mj-lt"/>
              <a:buAutoNum type="arabicPeriod"/>
            </a:pPr>
            <a:endParaRPr lang="en-US" sz="2500" dirty="0">
              <a:solidFill>
                <a:schemeClr val="bg1"/>
              </a:solidFill>
              <a:effectLst/>
              <a:latin typeface="Gotham Book" panose="02000603040000020004" pitchFamily="2" charset="77"/>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1540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additive="base">
                                        <p:cTn id="1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8860975-6256-2A84-B165-A1C14B3504C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24C6A5-15E6-2EA6-CCC5-398003855D0A}"/>
              </a:ext>
            </a:extLst>
          </p:cNvPr>
          <p:cNvSpPr/>
          <p:nvPr/>
        </p:nvSpPr>
        <p:spPr>
          <a:xfrm>
            <a:off x="2602971" y="348526"/>
            <a:ext cx="8318754" cy="6509474"/>
          </a:xfrm>
          <a:prstGeom prst="rect">
            <a:avLst/>
          </a:prstGeom>
        </p:spPr>
        <p:txBody>
          <a:bodyPr wrap="square">
            <a:spAutoFit/>
          </a:bodyPr>
          <a:lstStyle/>
          <a:p>
            <a:r>
              <a:rPr lang="en-US" sz="2800" b="1" dirty="0">
                <a:solidFill>
                  <a:schemeClr val="accent2"/>
                </a:solidFill>
                <a:latin typeface="Gotham Book" panose="02000603040000020004" pitchFamily="2" charset="77"/>
              </a:rPr>
              <a:t>Decline of U.S. Home Sales</a:t>
            </a:r>
          </a:p>
          <a:p>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5.  Soaring Insurance &amp; Property Taxes</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Rising home insurance premiums in California </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Higher property taxes/special assessments increased the overall cost of homeownership.</a:t>
            </a:r>
          </a:p>
          <a:p>
            <a:pPr marL="914400" lvl="1" indent="-457200">
              <a:buFont typeface="Arial" panose="020B0604020202020204" pitchFamily="34" charset="0"/>
              <a:buChar char="•"/>
            </a:pPr>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6.  Tightened Lending Standards</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Banks became more cautious about issuing mortgages, requiring higher credit scores and larger down payments, limiting access to financing.</a:t>
            </a:r>
          </a:p>
          <a:p>
            <a:pPr marL="457200" marR="0" indent="-457200" algn="ctr">
              <a:spcBef>
                <a:spcPts val="0"/>
              </a:spcBef>
              <a:spcAft>
                <a:spcPts val="0"/>
              </a:spcAft>
              <a:buFont typeface="+mj-lt"/>
              <a:buAutoNum type="arabicPeriod"/>
            </a:pPr>
            <a:endParaRPr lang="en-US" sz="2500" dirty="0">
              <a:solidFill>
                <a:schemeClr val="bg1"/>
              </a:solidFill>
              <a:effectLst/>
              <a:latin typeface="Gotham Book" panose="02000603040000020004" pitchFamily="2" charset="77"/>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4826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817F78-69C7-2B07-9FD1-B81F880D8DB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5BD3990-C028-D786-D399-ECF3E1653357}"/>
              </a:ext>
            </a:extLst>
          </p:cNvPr>
          <p:cNvSpPr/>
          <p:nvPr/>
        </p:nvSpPr>
        <p:spPr>
          <a:xfrm>
            <a:off x="2919291" y="348526"/>
            <a:ext cx="8375904" cy="6509474"/>
          </a:xfrm>
          <a:prstGeom prst="rect">
            <a:avLst/>
          </a:prstGeom>
        </p:spPr>
        <p:txBody>
          <a:bodyPr wrap="square">
            <a:spAutoFit/>
          </a:bodyPr>
          <a:lstStyle/>
          <a:p>
            <a:r>
              <a:rPr lang="en-US" sz="2800" b="1" dirty="0">
                <a:solidFill>
                  <a:schemeClr val="accent2"/>
                </a:solidFill>
                <a:latin typeface="Gotham Book" panose="02000603040000020004" pitchFamily="2" charset="77"/>
              </a:rPr>
              <a:t>Decline of U.S. Home Sales</a:t>
            </a:r>
          </a:p>
          <a:p>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7.  Declining Investor Activity</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Institutional and individual investors pulled back </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Short-term rental reached market saturation</a:t>
            </a:r>
          </a:p>
          <a:p>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8.  Rent vs. Buy Dilemma</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Potential buyers opted to remain renters due to the high upfront costs of homeownership</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Rental price became more manageable compared to rising mortgage payments.</a:t>
            </a:r>
          </a:p>
          <a:p>
            <a:pPr marL="457200" marR="0" indent="-457200" algn="ctr">
              <a:spcBef>
                <a:spcPts val="0"/>
              </a:spcBef>
              <a:spcAft>
                <a:spcPts val="0"/>
              </a:spcAft>
              <a:buFont typeface="+mj-lt"/>
              <a:buAutoNum type="arabicPeriod"/>
            </a:pPr>
            <a:endParaRPr lang="en-US" sz="2500" dirty="0">
              <a:solidFill>
                <a:schemeClr val="bg1"/>
              </a:solidFill>
              <a:effectLst/>
              <a:latin typeface="Gotham Book" panose="02000603040000020004" pitchFamily="2" charset="77"/>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794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 calcmode="lin" valueType="num">
                                      <p:cBhvr additive="base">
                                        <p:cTn id="2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FBB7BE2-7D2C-856D-1CB1-B014FE9979C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6F7A983-7C09-8090-3DAF-DA5AF765BD8E}"/>
              </a:ext>
            </a:extLst>
          </p:cNvPr>
          <p:cNvSpPr/>
          <p:nvPr/>
        </p:nvSpPr>
        <p:spPr>
          <a:xfrm>
            <a:off x="2741811" y="695253"/>
            <a:ext cx="8915400" cy="5262979"/>
          </a:xfrm>
          <a:prstGeom prst="rect">
            <a:avLst/>
          </a:prstGeom>
        </p:spPr>
        <p:txBody>
          <a:bodyPr wrap="square">
            <a:spAutoFit/>
          </a:bodyPr>
          <a:lstStyle/>
          <a:p>
            <a:r>
              <a:rPr lang="en-US" sz="2800" b="1" dirty="0">
                <a:solidFill>
                  <a:schemeClr val="accent2"/>
                </a:solidFill>
                <a:latin typeface="Gotham Book" panose="02000603040000020004" pitchFamily="2" charset="77"/>
              </a:rPr>
              <a:t>Decline of U.S. Home Sales</a:t>
            </a:r>
          </a:p>
          <a:p>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9.  Fear of Being Priced Out of a New Home</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Many sellers worry they won't find a suitable home within their budget, keeping them in their current properties.</a:t>
            </a:r>
          </a:p>
          <a:p>
            <a:pPr marL="914400" lvl="1" indent="-457200">
              <a:buFont typeface="Arial" panose="020B0604020202020204" pitchFamily="34" charset="0"/>
              <a:buChar char="•"/>
            </a:pPr>
            <a:endParaRPr lang="en-US" sz="2800" dirty="0">
              <a:solidFill>
                <a:schemeClr val="bg1"/>
              </a:solidFill>
              <a:latin typeface="Gotham Book" panose="02000603040000020004" pitchFamily="2" charset="77"/>
            </a:endParaRPr>
          </a:p>
          <a:p>
            <a:r>
              <a:rPr lang="en-US" sz="2800" dirty="0">
                <a:solidFill>
                  <a:schemeClr val="bg1"/>
                </a:solidFill>
                <a:latin typeface="Gotham Book" panose="02000603040000020004" pitchFamily="2" charset="77"/>
              </a:rPr>
              <a:t>10. Uncertain Economic &amp; Job Market Conditions</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Economic uncertainty, layoffs, and potential recession risks make sellers hesitant </a:t>
            </a:r>
          </a:p>
          <a:p>
            <a:pPr marL="914400" lvl="1" indent="-457200">
              <a:buFont typeface="Arial" panose="020B0604020202020204" pitchFamily="34" charset="0"/>
              <a:buChar char="•"/>
            </a:pPr>
            <a:r>
              <a:rPr lang="en-US" sz="2800" dirty="0">
                <a:solidFill>
                  <a:schemeClr val="bg1"/>
                </a:solidFill>
                <a:latin typeface="Gotham Book" panose="02000603040000020004" pitchFamily="2" charset="77"/>
              </a:rPr>
              <a:t>Hold onto their current properties instead of taking on new financial burdens</a:t>
            </a:r>
            <a:endParaRPr lang="en-US" sz="2800" dirty="0">
              <a:solidFill>
                <a:schemeClr val="bg1"/>
              </a:solidFill>
              <a:effectLst/>
              <a:latin typeface="Gotham Book" panose="02000603040000020004" pitchFamily="2" charset="77"/>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835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additive="base">
                                        <p:cTn id="1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Google Shape;126;p24">
            <a:extLst>
              <a:ext uri="{FF2B5EF4-FFF2-40B4-BE49-F238E27FC236}">
                <a16:creationId xmlns:a16="http://schemas.microsoft.com/office/drawing/2014/main" id="{ADF2B42E-1340-4925-09D9-8035C074791A}"/>
              </a:ext>
            </a:extLst>
          </p:cNvPr>
          <p:cNvGraphicFramePr/>
          <p:nvPr>
            <p:extLst>
              <p:ext uri="{D42A27DB-BD31-4B8C-83A1-F6EECF244321}">
                <p14:modId xmlns:p14="http://schemas.microsoft.com/office/powerpoint/2010/main" val="3719242866"/>
              </p:ext>
            </p:extLst>
          </p:nvPr>
        </p:nvGraphicFramePr>
        <p:xfrm>
          <a:off x="2510934" y="4488228"/>
          <a:ext cx="9257389" cy="561461"/>
        </p:xfrm>
        <a:graphic>
          <a:graphicData uri="http://schemas.openxmlformats.org/drawingml/2006/table">
            <a:tbl>
              <a:tblPr>
                <a:noFill/>
              </a:tblPr>
              <a:tblGrid>
                <a:gridCol w="2142539">
                  <a:extLst>
                    <a:ext uri="{9D8B030D-6E8A-4147-A177-3AD203B41FA5}">
                      <a16:colId xmlns:a16="http://schemas.microsoft.com/office/drawing/2014/main" val="20000"/>
                    </a:ext>
                  </a:extLst>
                </a:gridCol>
                <a:gridCol w="2471451">
                  <a:extLst>
                    <a:ext uri="{9D8B030D-6E8A-4147-A177-3AD203B41FA5}">
                      <a16:colId xmlns:a16="http://schemas.microsoft.com/office/drawing/2014/main" val="20001"/>
                    </a:ext>
                  </a:extLst>
                </a:gridCol>
                <a:gridCol w="1946750">
                  <a:extLst>
                    <a:ext uri="{9D8B030D-6E8A-4147-A177-3AD203B41FA5}">
                      <a16:colId xmlns:a16="http://schemas.microsoft.com/office/drawing/2014/main" val="20002"/>
                    </a:ext>
                  </a:extLst>
                </a:gridCol>
                <a:gridCol w="2696649">
                  <a:extLst>
                    <a:ext uri="{9D8B030D-6E8A-4147-A177-3AD203B41FA5}">
                      <a16:colId xmlns:a16="http://schemas.microsoft.com/office/drawing/2014/main" val="20003"/>
                    </a:ext>
                  </a:extLst>
                </a:gridCol>
              </a:tblGrid>
              <a:tr h="45719">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2022</a:t>
                      </a:r>
                    </a:p>
                  </a:txBody>
                  <a:tcPr marL="12821" marR="12821" marT="12821"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latin typeface="AVANT GARDE DEMI BT" panose="020B0402020202020204" pitchFamily="34" charset="0"/>
                          <a:ea typeface="Questrial"/>
                          <a:cs typeface="Questrial"/>
                          <a:sym typeface="Questrial"/>
                        </a:rPr>
                        <a:t>4618</a:t>
                      </a:r>
                      <a:endParaRPr sz="3600" b="1" i="0" u="none" strike="noStrike" cap="none" dirty="0">
                        <a:latin typeface="AVANT GARDE DEMI BT" panose="020B0402020202020204" pitchFamily="34" charset="0"/>
                        <a:ea typeface="Questrial"/>
                        <a:cs typeface="Questrial"/>
                        <a:sym typeface="Questrial"/>
                      </a:endParaRPr>
                    </a:p>
                  </a:txBody>
                  <a:tcPr marL="12821" marR="12821" marT="12821"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latin typeface="AVANT GARDE DEMI BT" panose="020B0402020202020204" pitchFamily="34" charset="0"/>
                          <a:ea typeface="Questrial"/>
                          <a:cs typeface="Questrial"/>
                          <a:sym typeface="Questrial"/>
                        </a:rPr>
                        <a:t>648</a:t>
                      </a:r>
                      <a:endParaRPr sz="3600" b="1" i="0" u="none" strike="noStrike" cap="none" dirty="0">
                        <a:latin typeface="AVANT GARDE DEMI BT" panose="020B0402020202020204" pitchFamily="34" charset="0"/>
                        <a:ea typeface="Questrial"/>
                        <a:cs typeface="Questrial"/>
                        <a:sym typeface="Questrial"/>
                      </a:endParaRPr>
                    </a:p>
                  </a:txBody>
                  <a:tcPr marL="12821" marR="12821" marT="12821"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rgbClr val="000000"/>
                          </a:solidFill>
                          <a:latin typeface="AVANT GARDE DEMI BT" panose="020B0402020202020204" pitchFamily="34" charset="0"/>
                          <a:ea typeface="Questrial"/>
                          <a:cs typeface="Questrial"/>
                          <a:sym typeface="Questrial"/>
                        </a:rPr>
                        <a:t>$516,091</a:t>
                      </a:r>
                      <a:endParaRPr sz="3600" b="1" i="0" u="none" strike="noStrike" cap="none" dirty="0">
                        <a:latin typeface="AVANT GARDE DEMI BT" panose="020B0402020202020204" pitchFamily="34" charset="0"/>
                        <a:ea typeface="Questrial"/>
                        <a:cs typeface="Questrial"/>
                        <a:sym typeface="Questrial"/>
                      </a:endParaRPr>
                    </a:p>
                  </a:txBody>
                  <a:tcPr marL="12821" marR="12821" marT="12821" marB="0" anchor="b">
                    <a:solidFill>
                      <a:schemeClr val="bg1"/>
                    </a:solidFill>
                  </a:tcPr>
                </a:tc>
                <a:extLst>
                  <a:ext uri="{0D108BD9-81ED-4DB2-BD59-A6C34878D82A}">
                    <a16:rowId xmlns:a16="http://schemas.microsoft.com/office/drawing/2014/main" val="10000"/>
                  </a:ext>
                </a:extLst>
              </a:tr>
            </a:tbl>
          </a:graphicData>
        </a:graphic>
      </p:graphicFrame>
      <p:graphicFrame>
        <p:nvGraphicFramePr>
          <p:cNvPr id="28" name="Google Shape;126;p24">
            <a:extLst>
              <a:ext uri="{FF2B5EF4-FFF2-40B4-BE49-F238E27FC236}">
                <a16:creationId xmlns:a16="http://schemas.microsoft.com/office/drawing/2014/main" id="{BBE3342B-ACE3-01F1-66B7-599B5634E167}"/>
              </a:ext>
            </a:extLst>
          </p:cNvPr>
          <p:cNvGraphicFramePr/>
          <p:nvPr>
            <p:extLst>
              <p:ext uri="{D42A27DB-BD31-4B8C-83A1-F6EECF244321}">
                <p14:modId xmlns:p14="http://schemas.microsoft.com/office/powerpoint/2010/main" val="3374226240"/>
              </p:ext>
            </p:extLst>
          </p:nvPr>
        </p:nvGraphicFramePr>
        <p:xfrm>
          <a:off x="2510933" y="3789926"/>
          <a:ext cx="9257389" cy="561599"/>
        </p:xfrm>
        <a:graphic>
          <a:graphicData uri="http://schemas.openxmlformats.org/drawingml/2006/table">
            <a:tbl>
              <a:tblPr>
                <a:noFill/>
              </a:tblPr>
              <a:tblGrid>
                <a:gridCol w="2142539">
                  <a:extLst>
                    <a:ext uri="{9D8B030D-6E8A-4147-A177-3AD203B41FA5}">
                      <a16:colId xmlns:a16="http://schemas.microsoft.com/office/drawing/2014/main" val="20000"/>
                    </a:ext>
                  </a:extLst>
                </a:gridCol>
                <a:gridCol w="2471451">
                  <a:extLst>
                    <a:ext uri="{9D8B030D-6E8A-4147-A177-3AD203B41FA5}">
                      <a16:colId xmlns:a16="http://schemas.microsoft.com/office/drawing/2014/main" val="20001"/>
                    </a:ext>
                  </a:extLst>
                </a:gridCol>
                <a:gridCol w="1946750">
                  <a:extLst>
                    <a:ext uri="{9D8B030D-6E8A-4147-A177-3AD203B41FA5}">
                      <a16:colId xmlns:a16="http://schemas.microsoft.com/office/drawing/2014/main" val="20002"/>
                    </a:ext>
                  </a:extLst>
                </a:gridCol>
                <a:gridCol w="2696649">
                  <a:extLst>
                    <a:ext uri="{9D8B030D-6E8A-4147-A177-3AD203B41FA5}">
                      <a16:colId xmlns:a16="http://schemas.microsoft.com/office/drawing/2014/main" val="20003"/>
                    </a:ext>
                  </a:extLst>
                </a:gridCol>
              </a:tblGrid>
              <a:tr h="45719">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2021</a:t>
                      </a:r>
                    </a:p>
                  </a:txBody>
                  <a:tcPr marL="12959" marR="12959" marT="12959"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latin typeface="AVANT GARDE DEMI BT" panose="020B0402020202020204" pitchFamily="34" charset="0"/>
                          <a:ea typeface="Questrial"/>
                          <a:cs typeface="Questrial"/>
                          <a:sym typeface="Questrial"/>
                        </a:rPr>
                        <a:t>5815</a:t>
                      </a:r>
                      <a:endParaRPr sz="3600" b="1" i="0" u="none" strike="noStrike" cap="none" dirty="0">
                        <a:latin typeface="AVANT GARDE DEMI BT" panose="020B0402020202020204" pitchFamily="34" charset="0"/>
                        <a:ea typeface="Questrial"/>
                        <a:cs typeface="Questrial"/>
                        <a:sym typeface="Questrial"/>
                      </a:endParaRPr>
                    </a:p>
                  </a:txBody>
                  <a:tcPr marL="12959" marR="12959" marT="12959"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latin typeface="AVANT GARDE DEMI BT" panose="020B0402020202020204" pitchFamily="34" charset="0"/>
                          <a:ea typeface="Questrial"/>
                          <a:cs typeface="Questrial"/>
                          <a:sym typeface="Questrial"/>
                        </a:rPr>
                        <a:t>514</a:t>
                      </a:r>
                      <a:endParaRPr sz="3600" b="1" i="0" u="none" strike="noStrike" cap="none" dirty="0">
                        <a:latin typeface="AVANT GARDE DEMI BT" panose="020B0402020202020204" pitchFamily="34" charset="0"/>
                        <a:ea typeface="Questrial"/>
                        <a:cs typeface="Questrial"/>
                        <a:sym typeface="Questrial"/>
                      </a:endParaRPr>
                    </a:p>
                  </a:txBody>
                  <a:tcPr marL="12959" marR="12959" marT="12959"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rgbClr val="000000"/>
                          </a:solidFill>
                          <a:latin typeface="AVANT GARDE DEMI BT" panose="020B0402020202020204" pitchFamily="34" charset="0"/>
                          <a:ea typeface="Questrial"/>
                          <a:cs typeface="Questrial"/>
                          <a:sym typeface="Questrial"/>
                        </a:rPr>
                        <a:t>$456,573</a:t>
                      </a:r>
                      <a:endParaRPr sz="3600" b="1" i="0" u="none" strike="noStrike" cap="none" dirty="0">
                        <a:latin typeface="AVANT GARDE DEMI BT" panose="020B0402020202020204" pitchFamily="34" charset="0"/>
                        <a:ea typeface="Questrial"/>
                        <a:cs typeface="Questrial"/>
                        <a:sym typeface="Questrial"/>
                      </a:endParaRPr>
                    </a:p>
                  </a:txBody>
                  <a:tcPr marL="12959" marR="12959" marT="12959" marB="0" anchor="b">
                    <a:solidFill>
                      <a:schemeClr val="bg1"/>
                    </a:solidFill>
                  </a:tcPr>
                </a:tc>
                <a:extLst>
                  <a:ext uri="{0D108BD9-81ED-4DB2-BD59-A6C34878D82A}">
                    <a16:rowId xmlns:a16="http://schemas.microsoft.com/office/drawing/2014/main" val="10000"/>
                  </a:ext>
                </a:extLst>
              </a:tr>
            </a:tbl>
          </a:graphicData>
        </a:graphic>
      </p:graphicFrame>
      <p:graphicFrame>
        <p:nvGraphicFramePr>
          <p:cNvPr id="29" name="Google Shape;126;p24">
            <a:extLst>
              <a:ext uri="{FF2B5EF4-FFF2-40B4-BE49-F238E27FC236}">
                <a16:creationId xmlns:a16="http://schemas.microsoft.com/office/drawing/2014/main" id="{A9F5B9DF-8C1F-EC0F-E2E1-084C09548DCD}"/>
              </a:ext>
            </a:extLst>
          </p:cNvPr>
          <p:cNvGraphicFramePr/>
          <p:nvPr>
            <p:extLst>
              <p:ext uri="{D42A27DB-BD31-4B8C-83A1-F6EECF244321}">
                <p14:modId xmlns:p14="http://schemas.microsoft.com/office/powerpoint/2010/main" val="2118661867"/>
              </p:ext>
            </p:extLst>
          </p:nvPr>
        </p:nvGraphicFramePr>
        <p:xfrm>
          <a:off x="2510933" y="3119056"/>
          <a:ext cx="9257389" cy="561599"/>
        </p:xfrm>
        <a:graphic>
          <a:graphicData uri="http://schemas.openxmlformats.org/drawingml/2006/table">
            <a:tbl>
              <a:tblPr>
                <a:noFill/>
              </a:tblPr>
              <a:tblGrid>
                <a:gridCol w="2142539">
                  <a:extLst>
                    <a:ext uri="{9D8B030D-6E8A-4147-A177-3AD203B41FA5}">
                      <a16:colId xmlns:a16="http://schemas.microsoft.com/office/drawing/2014/main" val="20000"/>
                    </a:ext>
                  </a:extLst>
                </a:gridCol>
                <a:gridCol w="2471451">
                  <a:extLst>
                    <a:ext uri="{9D8B030D-6E8A-4147-A177-3AD203B41FA5}">
                      <a16:colId xmlns:a16="http://schemas.microsoft.com/office/drawing/2014/main" val="20001"/>
                    </a:ext>
                  </a:extLst>
                </a:gridCol>
                <a:gridCol w="1946750">
                  <a:extLst>
                    <a:ext uri="{9D8B030D-6E8A-4147-A177-3AD203B41FA5}">
                      <a16:colId xmlns:a16="http://schemas.microsoft.com/office/drawing/2014/main" val="20002"/>
                    </a:ext>
                  </a:extLst>
                </a:gridCol>
                <a:gridCol w="2696649">
                  <a:extLst>
                    <a:ext uri="{9D8B030D-6E8A-4147-A177-3AD203B41FA5}">
                      <a16:colId xmlns:a16="http://schemas.microsoft.com/office/drawing/2014/main" val="20003"/>
                    </a:ext>
                  </a:extLst>
                </a:gridCol>
              </a:tblGrid>
              <a:tr h="45719">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2020</a:t>
                      </a:r>
                    </a:p>
                  </a:txBody>
                  <a:tcPr marL="12959" marR="12959" marT="12959"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latin typeface="AVANT GARDE DEMI BT" panose="020B0402020202020204" pitchFamily="34" charset="0"/>
                          <a:ea typeface="Questrial"/>
                          <a:cs typeface="Questrial"/>
                          <a:sym typeface="Questrial"/>
                        </a:rPr>
                        <a:t>4923</a:t>
                      </a:r>
                      <a:endParaRPr sz="3600" b="1" i="0" u="none" strike="noStrike" cap="none" dirty="0">
                        <a:latin typeface="AVANT GARDE DEMI BT" panose="020B0402020202020204" pitchFamily="34" charset="0"/>
                        <a:ea typeface="Questrial"/>
                        <a:cs typeface="Questrial"/>
                        <a:sym typeface="Questrial"/>
                      </a:endParaRPr>
                    </a:p>
                  </a:txBody>
                  <a:tcPr marL="12959" marR="12959" marT="12959"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latin typeface="AVANT GARDE DEMI BT" panose="020B0402020202020204" pitchFamily="34" charset="0"/>
                          <a:ea typeface="Questrial"/>
                          <a:cs typeface="Questrial"/>
                          <a:sym typeface="Questrial"/>
                        </a:rPr>
                        <a:t>1004</a:t>
                      </a:r>
                      <a:endParaRPr sz="3600" b="1" i="0" u="none" strike="noStrike" cap="none" dirty="0">
                        <a:latin typeface="AVANT GARDE DEMI BT" panose="020B0402020202020204" pitchFamily="34" charset="0"/>
                        <a:ea typeface="Questrial"/>
                        <a:cs typeface="Questrial"/>
                        <a:sym typeface="Questrial"/>
                      </a:endParaRPr>
                    </a:p>
                  </a:txBody>
                  <a:tcPr marL="12959" marR="12959" marT="12959"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rgbClr val="000000"/>
                          </a:solidFill>
                          <a:latin typeface="AVANT GARDE DEMI BT" panose="020B0402020202020204" pitchFamily="34" charset="0"/>
                          <a:ea typeface="Questrial"/>
                          <a:cs typeface="Questrial"/>
                          <a:sym typeface="Questrial"/>
                        </a:rPr>
                        <a:t>$369,253</a:t>
                      </a:r>
                      <a:endParaRPr sz="3600" b="1" i="0" u="none" strike="noStrike" cap="none" dirty="0">
                        <a:latin typeface="AVANT GARDE DEMI BT" panose="020B0402020202020204" pitchFamily="34" charset="0"/>
                        <a:ea typeface="Questrial"/>
                        <a:cs typeface="Questrial"/>
                        <a:sym typeface="Questrial"/>
                      </a:endParaRPr>
                    </a:p>
                  </a:txBody>
                  <a:tcPr marL="12959" marR="12959" marT="12959" marB="0" anchor="b">
                    <a:solidFill>
                      <a:schemeClr val="bg1"/>
                    </a:solidFill>
                  </a:tcPr>
                </a:tc>
                <a:extLst>
                  <a:ext uri="{0D108BD9-81ED-4DB2-BD59-A6C34878D82A}">
                    <a16:rowId xmlns:a16="http://schemas.microsoft.com/office/drawing/2014/main" val="10000"/>
                  </a:ext>
                </a:extLst>
              </a:tr>
            </a:tbl>
          </a:graphicData>
        </a:graphic>
      </p:graphicFrame>
      <p:graphicFrame>
        <p:nvGraphicFramePr>
          <p:cNvPr id="30" name="Google Shape;126;p24">
            <a:extLst>
              <a:ext uri="{FF2B5EF4-FFF2-40B4-BE49-F238E27FC236}">
                <a16:creationId xmlns:a16="http://schemas.microsoft.com/office/drawing/2014/main" id="{842BF660-2738-E303-6B88-13274BF2A3A3}"/>
              </a:ext>
            </a:extLst>
          </p:cNvPr>
          <p:cNvGraphicFramePr/>
          <p:nvPr>
            <p:extLst>
              <p:ext uri="{D42A27DB-BD31-4B8C-83A1-F6EECF244321}">
                <p14:modId xmlns:p14="http://schemas.microsoft.com/office/powerpoint/2010/main" val="107866461"/>
              </p:ext>
            </p:extLst>
          </p:nvPr>
        </p:nvGraphicFramePr>
        <p:xfrm>
          <a:off x="2510933" y="2435182"/>
          <a:ext cx="9257389" cy="561599"/>
        </p:xfrm>
        <a:graphic>
          <a:graphicData uri="http://schemas.openxmlformats.org/drawingml/2006/table">
            <a:tbl>
              <a:tblPr>
                <a:noFill/>
              </a:tblPr>
              <a:tblGrid>
                <a:gridCol w="2142539">
                  <a:extLst>
                    <a:ext uri="{9D8B030D-6E8A-4147-A177-3AD203B41FA5}">
                      <a16:colId xmlns:a16="http://schemas.microsoft.com/office/drawing/2014/main" val="20000"/>
                    </a:ext>
                  </a:extLst>
                </a:gridCol>
                <a:gridCol w="2471451">
                  <a:extLst>
                    <a:ext uri="{9D8B030D-6E8A-4147-A177-3AD203B41FA5}">
                      <a16:colId xmlns:a16="http://schemas.microsoft.com/office/drawing/2014/main" val="20001"/>
                    </a:ext>
                  </a:extLst>
                </a:gridCol>
                <a:gridCol w="1946750">
                  <a:extLst>
                    <a:ext uri="{9D8B030D-6E8A-4147-A177-3AD203B41FA5}">
                      <a16:colId xmlns:a16="http://schemas.microsoft.com/office/drawing/2014/main" val="20002"/>
                    </a:ext>
                  </a:extLst>
                </a:gridCol>
                <a:gridCol w="2696649">
                  <a:extLst>
                    <a:ext uri="{9D8B030D-6E8A-4147-A177-3AD203B41FA5}">
                      <a16:colId xmlns:a16="http://schemas.microsoft.com/office/drawing/2014/main" val="20003"/>
                    </a:ext>
                  </a:extLst>
                </a:gridCol>
              </a:tblGrid>
              <a:tr h="45719">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2019</a:t>
                      </a:r>
                      <a:endParaRPr sz="3600" b="1" i="0" u="none" strike="noStrike" cap="none" dirty="0">
                        <a:solidFill>
                          <a:schemeClr val="tx1"/>
                        </a:solidFill>
                        <a:latin typeface="AVANT GARDE DEMI BT" panose="020B0402020202020204" pitchFamily="34" charset="0"/>
                        <a:ea typeface="Questrial"/>
                        <a:cs typeface="Questrial"/>
                        <a:sym typeface="Questrial"/>
                      </a:endParaRP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5412</a:t>
                      </a:r>
                      <a:endParaRPr sz="3600" b="1" i="0" u="none" strike="noStrike" cap="none" dirty="0">
                        <a:solidFill>
                          <a:schemeClr val="tx1"/>
                        </a:solidFill>
                        <a:latin typeface="AVANT GARDE DEMI BT" panose="020B0402020202020204" pitchFamily="34" charset="0"/>
                        <a:ea typeface="Questrial"/>
                        <a:cs typeface="Questrial"/>
                        <a:sym typeface="Questrial"/>
                      </a:endParaRP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1558</a:t>
                      </a:r>
                      <a:endParaRPr sz="3600" b="1" i="0" u="none" strike="noStrike" cap="none" dirty="0">
                        <a:solidFill>
                          <a:schemeClr val="tx1"/>
                        </a:solidFill>
                        <a:latin typeface="AVANT GARDE DEMI BT" panose="020B0402020202020204" pitchFamily="34" charset="0"/>
                        <a:ea typeface="Questrial"/>
                        <a:cs typeface="Questrial"/>
                        <a:sym typeface="Questrial"/>
                      </a:endParaRP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$340,137</a:t>
                      </a:r>
                      <a:endParaRPr sz="3600" b="1" i="0" u="none" strike="noStrike" cap="none" dirty="0">
                        <a:solidFill>
                          <a:schemeClr val="tx1"/>
                        </a:solidFill>
                        <a:latin typeface="AVANT GARDE DEMI BT" panose="020B0402020202020204" pitchFamily="34" charset="0"/>
                        <a:ea typeface="Questrial"/>
                        <a:cs typeface="Questrial"/>
                        <a:sym typeface="Questrial"/>
                      </a:endParaRPr>
                    </a:p>
                  </a:txBody>
                  <a:tcPr marL="12959" marR="12959" marT="12959" marB="0" anchor="ctr">
                    <a:solidFill>
                      <a:schemeClr val="bg1"/>
                    </a:solidFill>
                  </a:tcPr>
                </a:tc>
                <a:extLst>
                  <a:ext uri="{0D108BD9-81ED-4DB2-BD59-A6C34878D82A}">
                    <a16:rowId xmlns:a16="http://schemas.microsoft.com/office/drawing/2014/main" val="10000"/>
                  </a:ext>
                </a:extLst>
              </a:tr>
            </a:tbl>
          </a:graphicData>
        </a:graphic>
      </p:graphicFrame>
      <p:graphicFrame>
        <p:nvGraphicFramePr>
          <p:cNvPr id="31" name="Google Shape;126;p24">
            <a:extLst>
              <a:ext uri="{FF2B5EF4-FFF2-40B4-BE49-F238E27FC236}">
                <a16:creationId xmlns:a16="http://schemas.microsoft.com/office/drawing/2014/main" id="{47590A90-8DAF-31B1-424D-AC4E4C286C9C}"/>
              </a:ext>
            </a:extLst>
          </p:cNvPr>
          <p:cNvGraphicFramePr/>
          <p:nvPr>
            <p:extLst>
              <p:ext uri="{D42A27DB-BD31-4B8C-83A1-F6EECF244321}">
                <p14:modId xmlns:p14="http://schemas.microsoft.com/office/powerpoint/2010/main" val="2499354358"/>
              </p:ext>
            </p:extLst>
          </p:nvPr>
        </p:nvGraphicFramePr>
        <p:xfrm>
          <a:off x="2510932" y="1769043"/>
          <a:ext cx="9257389" cy="561599"/>
        </p:xfrm>
        <a:graphic>
          <a:graphicData uri="http://schemas.openxmlformats.org/drawingml/2006/table">
            <a:tbl>
              <a:tblPr>
                <a:noFill/>
              </a:tblPr>
              <a:tblGrid>
                <a:gridCol w="2142539">
                  <a:extLst>
                    <a:ext uri="{9D8B030D-6E8A-4147-A177-3AD203B41FA5}">
                      <a16:colId xmlns:a16="http://schemas.microsoft.com/office/drawing/2014/main" val="20000"/>
                    </a:ext>
                  </a:extLst>
                </a:gridCol>
                <a:gridCol w="2471451">
                  <a:extLst>
                    <a:ext uri="{9D8B030D-6E8A-4147-A177-3AD203B41FA5}">
                      <a16:colId xmlns:a16="http://schemas.microsoft.com/office/drawing/2014/main" val="20001"/>
                    </a:ext>
                  </a:extLst>
                </a:gridCol>
                <a:gridCol w="1946750">
                  <a:extLst>
                    <a:ext uri="{9D8B030D-6E8A-4147-A177-3AD203B41FA5}">
                      <a16:colId xmlns:a16="http://schemas.microsoft.com/office/drawing/2014/main" val="20002"/>
                    </a:ext>
                  </a:extLst>
                </a:gridCol>
                <a:gridCol w="2696649">
                  <a:extLst>
                    <a:ext uri="{9D8B030D-6E8A-4147-A177-3AD203B41FA5}">
                      <a16:colId xmlns:a16="http://schemas.microsoft.com/office/drawing/2014/main" val="20003"/>
                    </a:ext>
                  </a:extLst>
                </a:gridCol>
              </a:tblGrid>
              <a:tr h="45719">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2018</a:t>
                      </a: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5461</a:t>
                      </a: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980</a:t>
                      </a:r>
                      <a:endParaRPr sz="3600" b="1" i="0" u="none" strike="noStrike" cap="none" dirty="0">
                        <a:solidFill>
                          <a:schemeClr val="tx1"/>
                        </a:solidFill>
                        <a:latin typeface="AVANT GARDE DEMI BT" panose="020B0402020202020204" pitchFamily="34" charset="0"/>
                        <a:ea typeface="Questrial"/>
                        <a:cs typeface="Questrial"/>
                        <a:sym typeface="Questrial"/>
                      </a:endParaRP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$338,442</a:t>
                      </a:r>
                      <a:endParaRPr sz="3600" b="1" i="0" u="none" strike="noStrike" cap="none" dirty="0">
                        <a:solidFill>
                          <a:schemeClr val="tx1"/>
                        </a:solidFill>
                        <a:latin typeface="AVANT GARDE DEMI BT" panose="020B0402020202020204" pitchFamily="34" charset="0"/>
                        <a:ea typeface="Questrial"/>
                        <a:cs typeface="Questrial"/>
                        <a:sym typeface="Questrial"/>
                      </a:endParaRPr>
                    </a:p>
                  </a:txBody>
                  <a:tcPr marL="12959" marR="12959" marT="12959" marB="0" anchor="ctr">
                    <a:solidFill>
                      <a:schemeClr val="bg1"/>
                    </a:solidFill>
                  </a:tcPr>
                </a:tc>
                <a:extLst>
                  <a:ext uri="{0D108BD9-81ED-4DB2-BD59-A6C34878D82A}">
                    <a16:rowId xmlns:a16="http://schemas.microsoft.com/office/drawing/2014/main" val="10000"/>
                  </a:ext>
                </a:extLst>
              </a:tr>
            </a:tbl>
          </a:graphicData>
        </a:graphic>
      </p:graphicFrame>
      <p:graphicFrame>
        <p:nvGraphicFramePr>
          <p:cNvPr id="32" name="Google Shape;126;p24">
            <a:extLst>
              <a:ext uri="{FF2B5EF4-FFF2-40B4-BE49-F238E27FC236}">
                <a16:creationId xmlns:a16="http://schemas.microsoft.com/office/drawing/2014/main" id="{E0A02EE4-6979-FB84-421D-B0B766B36F20}"/>
              </a:ext>
            </a:extLst>
          </p:cNvPr>
          <p:cNvGraphicFramePr/>
          <p:nvPr>
            <p:extLst>
              <p:ext uri="{D42A27DB-BD31-4B8C-83A1-F6EECF244321}">
                <p14:modId xmlns:p14="http://schemas.microsoft.com/office/powerpoint/2010/main" val="1406428638"/>
              </p:ext>
            </p:extLst>
          </p:nvPr>
        </p:nvGraphicFramePr>
        <p:xfrm>
          <a:off x="2510931" y="336054"/>
          <a:ext cx="9257389" cy="653039"/>
        </p:xfrm>
        <a:graphic>
          <a:graphicData uri="http://schemas.openxmlformats.org/drawingml/2006/table">
            <a:tbl>
              <a:tblPr>
                <a:noFill/>
              </a:tblPr>
              <a:tblGrid>
                <a:gridCol w="2142539">
                  <a:extLst>
                    <a:ext uri="{9D8B030D-6E8A-4147-A177-3AD203B41FA5}">
                      <a16:colId xmlns:a16="http://schemas.microsoft.com/office/drawing/2014/main" val="20000"/>
                    </a:ext>
                  </a:extLst>
                </a:gridCol>
                <a:gridCol w="2471451">
                  <a:extLst>
                    <a:ext uri="{9D8B030D-6E8A-4147-A177-3AD203B41FA5}">
                      <a16:colId xmlns:a16="http://schemas.microsoft.com/office/drawing/2014/main" val="20001"/>
                    </a:ext>
                  </a:extLst>
                </a:gridCol>
                <a:gridCol w="1946750">
                  <a:extLst>
                    <a:ext uri="{9D8B030D-6E8A-4147-A177-3AD203B41FA5}">
                      <a16:colId xmlns:a16="http://schemas.microsoft.com/office/drawing/2014/main" val="20002"/>
                    </a:ext>
                  </a:extLst>
                </a:gridCol>
                <a:gridCol w="2696649">
                  <a:extLst>
                    <a:ext uri="{9D8B030D-6E8A-4147-A177-3AD203B41FA5}">
                      <a16:colId xmlns:a16="http://schemas.microsoft.com/office/drawing/2014/main" val="20003"/>
                    </a:ext>
                  </a:extLst>
                </a:gridCol>
              </a:tblGrid>
              <a:tr h="45719">
                <a:tc>
                  <a:txBody>
                    <a:bodyPr/>
                    <a:lstStyle/>
                    <a:p>
                      <a:pPr marL="0" marR="0" lvl="0" indent="0" algn="ctr" rtl="0">
                        <a:lnSpc>
                          <a:spcPct val="100000"/>
                        </a:lnSpc>
                        <a:spcBef>
                          <a:spcPts val="0"/>
                        </a:spcBef>
                        <a:spcAft>
                          <a:spcPts val="0"/>
                        </a:spcAft>
                        <a:buClr>
                          <a:srgbClr val="000000"/>
                        </a:buClr>
                        <a:buSzPts val="1400"/>
                        <a:buFont typeface="Arial"/>
                        <a:buNone/>
                      </a:pPr>
                      <a:r>
                        <a:rPr lang="en-US" sz="2100" b="1" i="0" u="none" strike="noStrike" cap="none" dirty="0">
                          <a:solidFill>
                            <a:schemeClr val="tx1"/>
                          </a:solidFill>
                          <a:latin typeface="AVANT GARDE DEMI BT" panose="020B0402020202020204" pitchFamily="34" charset="0"/>
                        </a:rPr>
                        <a:t>YEAR</a:t>
                      </a: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100" b="1" i="0" u="none" strike="noStrike" cap="none" dirty="0">
                          <a:solidFill>
                            <a:schemeClr val="tx1"/>
                          </a:solidFill>
                          <a:latin typeface="AVANT GARDE DEMI BT" panose="020B0402020202020204" pitchFamily="34" charset="0"/>
                          <a:ea typeface="Questrial"/>
                          <a:cs typeface="Questrial"/>
                          <a:sym typeface="Questrial"/>
                        </a:rPr>
                        <a:t>HOMES SOLD GAVAR </a:t>
                      </a: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100" b="1" i="0" u="none" strike="noStrike" cap="none" dirty="0">
                          <a:solidFill>
                            <a:schemeClr val="tx1"/>
                          </a:solidFill>
                          <a:latin typeface="AVANT GARDE DEMI BT" panose="020B0402020202020204" pitchFamily="34" charset="0"/>
                          <a:ea typeface="Questrial"/>
                          <a:cs typeface="Questrial"/>
                          <a:sym typeface="Questrial"/>
                        </a:rPr>
                        <a:t>ACTIVE LISTINGS</a:t>
                      </a:r>
                      <a:endParaRPr sz="2100" b="1" i="0" u="none" strike="noStrike" cap="none" dirty="0">
                        <a:solidFill>
                          <a:schemeClr val="tx1"/>
                        </a:solidFill>
                        <a:latin typeface="AVANT GARDE DEMI BT" panose="020B0402020202020204" pitchFamily="34" charset="0"/>
                      </a:endParaRP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100" b="1" i="0" u="none" strike="noStrike" cap="none" dirty="0">
                          <a:solidFill>
                            <a:schemeClr val="tx1"/>
                          </a:solidFill>
                          <a:latin typeface="AVANT GARDE DEMI BT" panose="020B0402020202020204" pitchFamily="34" charset="0"/>
                          <a:ea typeface="Questrial"/>
                          <a:cs typeface="Questrial"/>
                          <a:sym typeface="Questrial"/>
                        </a:rPr>
                        <a:t>AVERAGE LIST PRICE</a:t>
                      </a:r>
                    </a:p>
                  </a:txBody>
                  <a:tcPr marL="12959" marR="12959" marT="12959" marB="0" anchor="ctr">
                    <a:solidFill>
                      <a:schemeClr val="bg1"/>
                    </a:solidFill>
                  </a:tcPr>
                </a:tc>
                <a:extLst>
                  <a:ext uri="{0D108BD9-81ED-4DB2-BD59-A6C34878D82A}">
                    <a16:rowId xmlns:a16="http://schemas.microsoft.com/office/drawing/2014/main" val="10000"/>
                  </a:ext>
                </a:extLst>
              </a:tr>
            </a:tbl>
          </a:graphicData>
        </a:graphic>
      </p:graphicFrame>
      <p:graphicFrame>
        <p:nvGraphicFramePr>
          <p:cNvPr id="33" name="Google Shape;126;p24">
            <a:extLst>
              <a:ext uri="{FF2B5EF4-FFF2-40B4-BE49-F238E27FC236}">
                <a16:creationId xmlns:a16="http://schemas.microsoft.com/office/drawing/2014/main" id="{0CBA028A-669E-5096-8C7D-7452C87FCF67}"/>
              </a:ext>
            </a:extLst>
          </p:cNvPr>
          <p:cNvGraphicFramePr/>
          <p:nvPr>
            <p:extLst>
              <p:ext uri="{D42A27DB-BD31-4B8C-83A1-F6EECF244321}">
                <p14:modId xmlns:p14="http://schemas.microsoft.com/office/powerpoint/2010/main" val="1522952623"/>
              </p:ext>
            </p:extLst>
          </p:nvPr>
        </p:nvGraphicFramePr>
        <p:xfrm>
          <a:off x="2510932" y="1099774"/>
          <a:ext cx="9257389" cy="561599"/>
        </p:xfrm>
        <a:graphic>
          <a:graphicData uri="http://schemas.openxmlformats.org/drawingml/2006/table">
            <a:tbl>
              <a:tblPr>
                <a:noFill/>
              </a:tblPr>
              <a:tblGrid>
                <a:gridCol w="2142539">
                  <a:extLst>
                    <a:ext uri="{9D8B030D-6E8A-4147-A177-3AD203B41FA5}">
                      <a16:colId xmlns:a16="http://schemas.microsoft.com/office/drawing/2014/main" val="20000"/>
                    </a:ext>
                  </a:extLst>
                </a:gridCol>
                <a:gridCol w="2471451">
                  <a:extLst>
                    <a:ext uri="{9D8B030D-6E8A-4147-A177-3AD203B41FA5}">
                      <a16:colId xmlns:a16="http://schemas.microsoft.com/office/drawing/2014/main" val="20001"/>
                    </a:ext>
                  </a:extLst>
                </a:gridCol>
                <a:gridCol w="1946750">
                  <a:extLst>
                    <a:ext uri="{9D8B030D-6E8A-4147-A177-3AD203B41FA5}">
                      <a16:colId xmlns:a16="http://schemas.microsoft.com/office/drawing/2014/main" val="20002"/>
                    </a:ext>
                  </a:extLst>
                </a:gridCol>
                <a:gridCol w="2696649">
                  <a:extLst>
                    <a:ext uri="{9D8B030D-6E8A-4147-A177-3AD203B41FA5}">
                      <a16:colId xmlns:a16="http://schemas.microsoft.com/office/drawing/2014/main" val="20003"/>
                    </a:ext>
                  </a:extLst>
                </a:gridCol>
              </a:tblGrid>
              <a:tr h="189167">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2017</a:t>
                      </a:r>
                      <a:endParaRPr sz="3600" b="1" i="0" u="none" strike="noStrike" cap="none" dirty="0">
                        <a:solidFill>
                          <a:schemeClr val="tx1"/>
                        </a:solidFill>
                        <a:latin typeface="AVANT GARDE DEMI BT" panose="020B0402020202020204" pitchFamily="34" charset="0"/>
                        <a:ea typeface="Questrial"/>
                        <a:cs typeface="Questrial"/>
                        <a:sym typeface="Questrial"/>
                      </a:endParaRP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5736</a:t>
                      </a: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1129</a:t>
                      </a:r>
                    </a:p>
                  </a:txBody>
                  <a:tcPr marL="12959" marR="12959" marT="12959" marB="0" anchor="c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$308,626</a:t>
                      </a:r>
                      <a:endParaRPr sz="3600" b="1" i="0" u="none" strike="noStrike" cap="none" dirty="0">
                        <a:solidFill>
                          <a:schemeClr val="tx1"/>
                        </a:solidFill>
                        <a:latin typeface="AVANT GARDE DEMI BT" panose="020B0402020202020204" pitchFamily="34" charset="0"/>
                        <a:ea typeface="Questrial"/>
                        <a:cs typeface="Questrial"/>
                        <a:sym typeface="Questrial"/>
                      </a:endParaRPr>
                    </a:p>
                  </a:txBody>
                  <a:tcPr marL="12959" marR="12959" marT="12959" marB="0" anchor="ctr">
                    <a:solidFill>
                      <a:schemeClr val="bg1"/>
                    </a:solidFill>
                  </a:tcPr>
                </a:tc>
                <a:extLst>
                  <a:ext uri="{0D108BD9-81ED-4DB2-BD59-A6C34878D82A}">
                    <a16:rowId xmlns:a16="http://schemas.microsoft.com/office/drawing/2014/main" val="10000"/>
                  </a:ext>
                </a:extLst>
              </a:tr>
            </a:tbl>
          </a:graphicData>
        </a:graphic>
      </p:graphicFrame>
      <p:graphicFrame>
        <p:nvGraphicFramePr>
          <p:cNvPr id="2" name="Google Shape;126;p24">
            <a:extLst>
              <a:ext uri="{FF2B5EF4-FFF2-40B4-BE49-F238E27FC236}">
                <a16:creationId xmlns:a16="http://schemas.microsoft.com/office/drawing/2014/main" id="{398B9326-6DD5-0E9F-D1FA-CCE57F8F7A86}"/>
              </a:ext>
            </a:extLst>
          </p:cNvPr>
          <p:cNvGraphicFramePr/>
          <p:nvPr>
            <p:extLst>
              <p:ext uri="{D42A27DB-BD31-4B8C-83A1-F6EECF244321}">
                <p14:modId xmlns:p14="http://schemas.microsoft.com/office/powerpoint/2010/main" val="3224997092"/>
              </p:ext>
            </p:extLst>
          </p:nvPr>
        </p:nvGraphicFramePr>
        <p:xfrm>
          <a:off x="2510934" y="5185617"/>
          <a:ext cx="9257389" cy="561461"/>
        </p:xfrm>
        <a:graphic>
          <a:graphicData uri="http://schemas.openxmlformats.org/drawingml/2006/table">
            <a:tbl>
              <a:tblPr>
                <a:noFill/>
              </a:tblPr>
              <a:tblGrid>
                <a:gridCol w="2142539">
                  <a:extLst>
                    <a:ext uri="{9D8B030D-6E8A-4147-A177-3AD203B41FA5}">
                      <a16:colId xmlns:a16="http://schemas.microsoft.com/office/drawing/2014/main" val="20000"/>
                    </a:ext>
                  </a:extLst>
                </a:gridCol>
                <a:gridCol w="2471451">
                  <a:extLst>
                    <a:ext uri="{9D8B030D-6E8A-4147-A177-3AD203B41FA5}">
                      <a16:colId xmlns:a16="http://schemas.microsoft.com/office/drawing/2014/main" val="20001"/>
                    </a:ext>
                  </a:extLst>
                </a:gridCol>
                <a:gridCol w="1946750">
                  <a:extLst>
                    <a:ext uri="{9D8B030D-6E8A-4147-A177-3AD203B41FA5}">
                      <a16:colId xmlns:a16="http://schemas.microsoft.com/office/drawing/2014/main" val="20002"/>
                    </a:ext>
                  </a:extLst>
                </a:gridCol>
                <a:gridCol w="2696649">
                  <a:extLst>
                    <a:ext uri="{9D8B030D-6E8A-4147-A177-3AD203B41FA5}">
                      <a16:colId xmlns:a16="http://schemas.microsoft.com/office/drawing/2014/main" val="20003"/>
                    </a:ext>
                  </a:extLst>
                </a:gridCol>
              </a:tblGrid>
              <a:tr h="278817">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2023</a:t>
                      </a:r>
                    </a:p>
                  </a:txBody>
                  <a:tcPr marL="12821" marR="12821" marT="12821"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latin typeface="AVANT GARDE DEMI BT" panose="020B0402020202020204" pitchFamily="34" charset="0"/>
                          <a:ea typeface="Questrial"/>
                          <a:cs typeface="Questrial"/>
                          <a:sym typeface="Questrial"/>
                        </a:rPr>
                        <a:t>3573</a:t>
                      </a:r>
                      <a:endParaRPr sz="3600" b="1" i="0" u="none" strike="noStrike" cap="none" dirty="0">
                        <a:latin typeface="AVANT GARDE DEMI BT" panose="020B0402020202020204" pitchFamily="34" charset="0"/>
                        <a:ea typeface="Questrial"/>
                        <a:cs typeface="Questrial"/>
                        <a:sym typeface="Questrial"/>
                      </a:endParaRPr>
                    </a:p>
                  </a:txBody>
                  <a:tcPr marL="12821" marR="12821" marT="12821"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latin typeface="AVANT GARDE DEMI BT" panose="020B0402020202020204" pitchFamily="34" charset="0"/>
                          <a:ea typeface="Questrial"/>
                          <a:cs typeface="Questrial"/>
                          <a:sym typeface="Questrial"/>
                        </a:rPr>
                        <a:t>918</a:t>
                      </a:r>
                      <a:endParaRPr sz="3600" b="1" i="0" u="none" strike="noStrike" cap="none" dirty="0">
                        <a:latin typeface="AVANT GARDE DEMI BT" panose="020B0402020202020204" pitchFamily="34" charset="0"/>
                        <a:ea typeface="Questrial"/>
                        <a:cs typeface="Questrial"/>
                        <a:sym typeface="Questrial"/>
                      </a:endParaRPr>
                    </a:p>
                  </a:txBody>
                  <a:tcPr marL="12821" marR="12821" marT="12821"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rgbClr val="000000"/>
                          </a:solidFill>
                          <a:latin typeface="AVANT GARDE DEMI BT" panose="020B0402020202020204" pitchFamily="34" charset="0"/>
                          <a:ea typeface="Questrial"/>
                          <a:cs typeface="Questrial"/>
                          <a:sym typeface="Questrial"/>
                        </a:rPr>
                        <a:t>$528,356</a:t>
                      </a:r>
                      <a:endParaRPr sz="3600" b="1" i="0" u="none" strike="noStrike" cap="none" dirty="0">
                        <a:latin typeface="AVANT GARDE DEMI BT" panose="020B0402020202020204" pitchFamily="34" charset="0"/>
                        <a:ea typeface="Questrial"/>
                        <a:cs typeface="Questrial"/>
                        <a:sym typeface="Questrial"/>
                      </a:endParaRPr>
                    </a:p>
                  </a:txBody>
                  <a:tcPr marL="12821" marR="12821" marT="12821" marB="0" anchor="b">
                    <a:solidFill>
                      <a:schemeClr val="bg1"/>
                    </a:solidFill>
                  </a:tcPr>
                </a:tc>
                <a:extLst>
                  <a:ext uri="{0D108BD9-81ED-4DB2-BD59-A6C34878D82A}">
                    <a16:rowId xmlns:a16="http://schemas.microsoft.com/office/drawing/2014/main" val="10000"/>
                  </a:ext>
                </a:extLst>
              </a:tr>
            </a:tbl>
          </a:graphicData>
        </a:graphic>
      </p:graphicFrame>
      <p:graphicFrame>
        <p:nvGraphicFramePr>
          <p:cNvPr id="3" name="Google Shape;126;p24">
            <a:extLst>
              <a:ext uri="{FF2B5EF4-FFF2-40B4-BE49-F238E27FC236}">
                <a16:creationId xmlns:a16="http://schemas.microsoft.com/office/drawing/2014/main" id="{BDD211DB-DB59-1AF9-05B6-9C4B9712D556}"/>
              </a:ext>
            </a:extLst>
          </p:cNvPr>
          <p:cNvGraphicFramePr/>
          <p:nvPr>
            <p:extLst>
              <p:ext uri="{D42A27DB-BD31-4B8C-83A1-F6EECF244321}">
                <p14:modId xmlns:p14="http://schemas.microsoft.com/office/powerpoint/2010/main" val="4171122252"/>
              </p:ext>
            </p:extLst>
          </p:nvPr>
        </p:nvGraphicFramePr>
        <p:xfrm>
          <a:off x="2510934" y="5892150"/>
          <a:ext cx="9257389" cy="561461"/>
        </p:xfrm>
        <a:graphic>
          <a:graphicData uri="http://schemas.openxmlformats.org/drawingml/2006/table">
            <a:tbl>
              <a:tblPr>
                <a:noFill/>
              </a:tblPr>
              <a:tblGrid>
                <a:gridCol w="2142539">
                  <a:extLst>
                    <a:ext uri="{9D8B030D-6E8A-4147-A177-3AD203B41FA5}">
                      <a16:colId xmlns:a16="http://schemas.microsoft.com/office/drawing/2014/main" val="20000"/>
                    </a:ext>
                  </a:extLst>
                </a:gridCol>
                <a:gridCol w="2471451">
                  <a:extLst>
                    <a:ext uri="{9D8B030D-6E8A-4147-A177-3AD203B41FA5}">
                      <a16:colId xmlns:a16="http://schemas.microsoft.com/office/drawing/2014/main" val="20001"/>
                    </a:ext>
                  </a:extLst>
                </a:gridCol>
                <a:gridCol w="1946750">
                  <a:extLst>
                    <a:ext uri="{9D8B030D-6E8A-4147-A177-3AD203B41FA5}">
                      <a16:colId xmlns:a16="http://schemas.microsoft.com/office/drawing/2014/main" val="20002"/>
                    </a:ext>
                  </a:extLst>
                </a:gridCol>
                <a:gridCol w="2696649">
                  <a:extLst>
                    <a:ext uri="{9D8B030D-6E8A-4147-A177-3AD203B41FA5}">
                      <a16:colId xmlns:a16="http://schemas.microsoft.com/office/drawing/2014/main" val="20003"/>
                    </a:ext>
                  </a:extLst>
                </a:gridCol>
              </a:tblGrid>
              <a:tr h="322931">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chemeClr val="tx1"/>
                          </a:solidFill>
                          <a:latin typeface="AVANT GARDE DEMI BT" panose="020B0402020202020204" pitchFamily="34" charset="0"/>
                          <a:ea typeface="Questrial"/>
                          <a:cs typeface="Questrial"/>
                          <a:sym typeface="Questrial"/>
                        </a:rPr>
                        <a:t>2024</a:t>
                      </a:r>
                    </a:p>
                  </a:txBody>
                  <a:tcPr marL="12821" marR="12821" marT="12821"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latin typeface="AVANT GARDE DEMI BT" panose="020B0402020202020204" pitchFamily="34" charset="0"/>
                          <a:ea typeface="Questrial"/>
                          <a:cs typeface="Questrial"/>
                          <a:sym typeface="Questrial"/>
                        </a:rPr>
                        <a:t>3544</a:t>
                      </a:r>
                      <a:endParaRPr sz="3600" b="1" i="0" u="none" strike="noStrike" cap="none" dirty="0">
                        <a:latin typeface="AVANT GARDE DEMI BT" panose="020B0402020202020204" pitchFamily="34" charset="0"/>
                        <a:ea typeface="Questrial"/>
                        <a:cs typeface="Questrial"/>
                        <a:sym typeface="Questrial"/>
                      </a:endParaRPr>
                    </a:p>
                  </a:txBody>
                  <a:tcPr marL="12821" marR="12821" marT="12821"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latin typeface="AVANT GARDE DEMI BT" panose="020B0402020202020204" pitchFamily="34" charset="0"/>
                          <a:ea typeface="Questrial"/>
                          <a:cs typeface="Questrial"/>
                          <a:sym typeface="Questrial"/>
                        </a:rPr>
                        <a:t>709</a:t>
                      </a:r>
                      <a:endParaRPr sz="3600" b="1" i="0" u="none" strike="noStrike" cap="none" dirty="0">
                        <a:latin typeface="AVANT GARDE DEMI BT" panose="020B0402020202020204" pitchFamily="34" charset="0"/>
                        <a:ea typeface="Questrial"/>
                        <a:cs typeface="Questrial"/>
                        <a:sym typeface="Questrial"/>
                      </a:endParaRPr>
                    </a:p>
                  </a:txBody>
                  <a:tcPr marL="12821" marR="12821" marT="12821" marB="0" anchor="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dirty="0">
                          <a:solidFill>
                            <a:srgbClr val="000000"/>
                          </a:solidFill>
                          <a:latin typeface="AVANT GARDE DEMI BT" panose="020B0402020202020204" pitchFamily="34" charset="0"/>
                          <a:ea typeface="Questrial"/>
                          <a:cs typeface="Questrial"/>
                          <a:sym typeface="Questrial"/>
                        </a:rPr>
                        <a:t>$562,245</a:t>
                      </a:r>
                      <a:endParaRPr sz="3600" b="1" i="0" u="none" strike="noStrike" cap="none" dirty="0">
                        <a:latin typeface="AVANT GARDE DEMI BT" panose="020B0402020202020204" pitchFamily="34" charset="0"/>
                        <a:ea typeface="Questrial"/>
                        <a:cs typeface="Questrial"/>
                        <a:sym typeface="Questrial"/>
                      </a:endParaRPr>
                    </a:p>
                  </a:txBody>
                  <a:tcPr marL="12821" marR="12821" marT="12821" marB="0" anchor="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99817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5552</TotalTime>
  <Words>2669</Words>
  <Application>Microsoft Macintosh PowerPoint</Application>
  <PresentationFormat>Widescreen</PresentationFormat>
  <Paragraphs>375</Paragraphs>
  <Slides>23</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Aptos</vt:lpstr>
      <vt:lpstr>Arial</vt:lpstr>
      <vt:lpstr>AVANT GARDE DEMI BT</vt:lpstr>
      <vt:lpstr>Calibri</vt:lpstr>
      <vt:lpstr>Calibri Light</vt:lpstr>
      <vt:lpstr>Gotham Bold</vt:lpstr>
      <vt:lpstr>Gotham Book</vt:lpstr>
      <vt:lpstr>Gotham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Keny Terraccianno</dc:creator>
  <cp:lastModifiedBy>Keny Terraccianno</cp:lastModifiedBy>
  <cp:revision>49</cp:revision>
  <cp:lastPrinted>2025-03-17T16:59:48Z</cp:lastPrinted>
  <dcterms:created xsi:type="dcterms:W3CDTF">2023-02-23T00:32:40Z</dcterms:created>
  <dcterms:modified xsi:type="dcterms:W3CDTF">2025-03-17T17:14:39Z</dcterms:modified>
</cp:coreProperties>
</file>